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6" r:id="rId4"/>
    <p:sldId id="267" r:id="rId5"/>
    <p:sldId id="269" r:id="rId6"/>
    <p:sldId id="271" r:id="rId7"/>
    <p:sldId id="268" r:id="rId8"/>
    <p:sldId id="260" r:id="rId9"/>
    <p:sldId id="274" r:id="rId10"/>
    <p:sldId id="270" r:id="rId11"/>
    <p:sldId id="272" r:id="rId12"/>
    <p:sldId id="276" r:id="rId13"/>
    <p:sldId id="285" r:id="rId14"/>
    <p:sldId id="273" r:id="rId15"/>
    <p:sldId id="277" r:id="rId16"/>
    <p:sldId id="275" r:id="rId17"/>
    <p:sldId id="279" r:id="rId18"/>
    <p:sldId id="278" r:id="rId19"/>
    <p:sldId id="280" r:id="rId20"/>
    <p:sldId id="281" r:id="rId21"/>
    <p:sldId id="282" r:id="rId22"/>
    <p:sldId id="283" r:id="rId23"/>
    <p:sldId id="284" r:id="rId24"/>
    <p:sldId id="287" r:id="rId25"/>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949"/>
    <a:srgbClr val="443838"/>
    <a:srgbClr val="789895"/>
    <a:srgbClr val="000000"/>
    <a:srgbClr val="85AECD"/>
    <a:srgbClr val="9DBED7"/>
    <a:srgbClr val="B3CDE0"/>
    <a:srgbClr val="6497B1"/>
    <a:srgbClr val="64979D"/>
    <a:srgbClr val="005B9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4" autoAdjust="0"/>
    <p:restoredTop sz="75451" autoAdjust="0"/>
  </p:normalViewPr>
  <p:slideViewPr>
    <p:cSldViewPr>
      <p:cViewPr>
        <p:scale>
          <a:sx n="200" d="100"/>
          <a:sy n="200" d="100"/>
        </p:scale>
        <p:origin x="2448" y="211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EE8AC14-6C3F-406E-AF7F-73834BE98F37}" type="datetimeFigureOut">
              <a:rPr lang="en-US" smtClean="0"/>
              <a:pPr/>
              <a:t>4/18/2018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23659083-2EB1-4010-A080-3628EF40BC1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purpose of my presentation is to make people aware that video games are the best and most valuable form of entertainment.</a:t>
            </a:r>
          </a:p>
        </p:txBody>
      </p:sp>
      <p:sp>
        <p:nvSpPr>
          <p:cNvPr id="4" name="Slide Number Placeholder 3"/>
          <p:cNvSpPr>
            <a:spLocks noGrp="1"/>
          </p:cNvSpPr>
          <p:nvPr>
            <p:ph type="sldNum" sz="quarter" idx="10"/>
          </p:nvPr>
        </p:nvSpPr>
        <p:spPr/>
        <p:txBody>
          <a:bodyPr/>
          <a:lstStyle/>
          <a:p>
            <a:fld id="{23659083-2EB1-4010-A080-3628EF40BC1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Horizon Zero Dawn it’s a sci-fi video game, set</a:t>
            </a:r>
            <a:r>
              <a:rPr lang="en-US" baseline="0" dirty="0" smtClean="0"/>
              <a:t> in a</a:t>
            </a:r>
            <a:r>
              <a:rPr lang="en-US" dirty="0" smtClean="0"/>
              <a:t> post-apocalyptic</a:t>
            </a:r>
            <a:r>
              <a:rPr lang="en-US" baseline="0" dirty="0" smtClean="0"/>
              <a:t> future, where the female protagonist has to go through different adventures through a world filled with giant robotic dinosaurs.</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Remains of Edith Finch</a:t>
            </a:r>
            <a:r>
              <a:rPr lang="en-US" baseline="0" dirty="0" smtClean="0"/>
              <a:t> is a pure example of how narrative experiences can be experienced and interacted with in a video game. I won’t spoil too much, but it’s a story based video game which just won the </a:t>
            </a:r>
            <a:r>
              <a:rPr lang="en-US" baseline="0" dirty="0" err="1" smtClean="0"/>
              <a:t>Bafta</a:t>
            </a:r>
            <a:r>
              <a:rPr lang="en-US" baseline="0" dirty="0" smtClean="0"/>
              <a:t> prize for the best game of 2017.</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Maybe you</a:t>
            </a:r>
            <a:r>
              <a:rPr lang="en-US" baseline="0" dirty="0" smtClean="0"/>
              <a:t> want to go back to the roots, and the newest entry in the Super Mario series lets you do just that. With a fully redesigned world and game mechanics, Super Mario Odyssey is one of the best games that came out last year.</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Surgeon Simulator let you experience being a not-so-handy surgeon</a:t>
            </a:r>
            <a:r>
              <a:rPr lang="en-US" baseline="0" dirty="0" smtClean="0"/>
              <a:t> by assigning you buttons to control each finger of the hand. It may sound stupid but… It is. And that’s why it is a funny game. After all… </a:t>
            </a:r>
            <a:r>
              <a:rPr lang="en-US" i="1" dirty="0" smtClean="0"/>
              <a:t>Every good idea borders on the stupid</a:t>
            </a:r>
            <a:r>
              <a:rPr lang="en-US" dirty="0" smtClean="0"/>
              <a:t>. —Michel </a:t>
            </a:r>
            <a:r>
              <a:rPr lang="en-US" dirty="0" err="1" smtClean="0"/>
              <a:t>Gondry</a:t>
            </a:r>
            <a:r>
              <a:rPr lang="en-US" dirty="0" smtClean="0"/>
              <a:t> (Eternal Sunshine of the Spotless Mind, The Science of Sleep)</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Superhot is one of the most successful indie games and has one of the best catch-phrase possible.</a:t>
            </a:r>
            <a:r>
              <a:rPr lang="en-US" baseline="0" dirty="0" smtClean="0"/>
              <a:t> The game is based around the idea that ‘time moves only when you do’. And although it may sound weird, but once you start playing you’ll have a blast.</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Portal 1 and 2 are one of the best puzzle games ever made.</a:t>
            </a:r>
            <a:r>
              <a:rPr lang="en-US" baseline="0" dirty="0" smtClean="0"/>
              <a:t> They make use of ‘portals’ in order for players to navigate around the levels and resolve different, mind-boggling puzzles. They also have an amazing story and the second one can be played in coop with another friend.</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if you’re into spooky stuff, the canceled</a:t>
            </a:r>
            <a:r>
              <a:rPr lang="en-US" baseline="0" dirty="0" smtClean="0"/>
              <a:t> Silent Hill could have been your way to go, because it was creepy, scary and the graphics were incredible.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matter what genre of video games are you into, there must be one that will fit you. Which</a:t>
            </a:r>
            <a:r>
              <a:rPr lang="en-US" baseline="0" dirty="0" smtClean="0"/>
              <a:t> will let you be whoever you want, even if you want to be a hero, a villain, a member of the special forces or even… A bread. Video games create memories and they can  be…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Nothing compares to sailing around with your friends with</a:t>
            </a:r>
            <a:r>
              <a:rPr lang="en-US" baseline="0" dirty="0" smtClean="0"/>
              <a:t> your ship full of treasure, when all of a sudden kraken appears out of nowhere to sink your galleon.</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you’re the last member alive of your time and you have a clutch moment, trying to win the match</a:t>
            </a:r>
            <a:r>
              <a:rPr lang="en-US" baseline="0" dirty="0" smtClean="0"/>
              <a:t> while all your teammates are </a:t>
            </a:r>
            <a:r>
              <a:rPr lang="en-US" baseline="0" dirty="0" err="1" smtClean="0"/>
              <a:t>spectating</a:t>
            </a:r>
            <a:r>
              <a:rPr lang="en-US" baseline="0" dirty="0" smtClean="0"/>
              <a:t> you and holding their breath as well.</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Because</a:t>
            </a:r>
            <a:r>
              <a:rPr lang="en-US" baseline="0" dirty="0" smtClean="0"/>
              <a:t> the gaming industry has grown a lot in the last years, turning into an industry worth over $100 billion giants, that dwarfs films, books, music and TV.</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a:t>
            </a:r>
            <a:r>
              <a:rPr lang="en-US" baseline="0" dirty="0" smtClean="0"/>
              <a:t> can be funny, because there are a lot of comical moments and a good example would be Garry’s Mod, a sandbox game in which you can create, build and share inventions with all your friends, or play the premade </a:t>
            </a:r>
            <a:r>
              <a:rPr lang="en-US" baseline="0" dirty="0" err="1" smtClean="0"/>
              <a:t>gamemodes</a:t>
            </a:r>
            <a:r>
              <a:rPr lang="en-US" baseline="0" dirty="0" smtClean="0"/>
              <a:t> like Trouble in Terrorist Town, which is a more advanced, video game </a:t>
            </a:r>
            <a:r>
              <a:rPr lang="en-US" baseline="0" dirty="0" err="1" smtClean="0"/>
              <a:t>verion</a:t>
            </a:r>
            <a:r>
              <a:rPr lang="en-US" baseline="0" dirty="0" smtClean="0"/>
              <a:t> of the classic Mafia game.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by emotional, I mean sad, like That</a:t>
            </a:r>
            <a:r>
              <a:rPr lang="en-US" baseline="0" dirty="0" smtClean="0"/>
              <a:t> Dragon, Cancer. A video game about a family and their child, which is diagnosed with cancer at an incredible young age. The story follows the few years they get together and how they try to make the poor kid have the time of his life…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a:t>
            </a:r>
            <a:r>
              <a:rPr lang="en-US" baseline="0" dirty="0" smtClean="0"/>
              <a:t> can definitely be family-friendly, like Overcooked. A cooperative game in which up to 4 chefs have to use their skills in order to cook and serve food to different restaurants.</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know some may</a:t>
            </a:r>
            <a:r>
              <a:rPr lang="en-US" baseline="0" dirty="0" smtClean="0"/>
              <a:t> consider that video games are truly not for them, but I can guarantee that there is a video game out there for anyone.</a:t>
            </a:r>
          </a:p>
          <a:p>
            <a:r>
              <a:rPr lang="en-US" baseline="0" dirty="0" smtClean="0"/>
              <a:t>No, they don't really make people to avoid social interaction, if anything, they will encourage it, either through text or voice chat. Plus, an introvert will not go out even if he or she is not playing a video game.</a:t>
            </a:r>
          </a:p>
          <a:p>
            <a:r>
              <a:rPr lang="en-US" baseline="0" dirty="0" smtClean="0"/>
              <a:t>There are so many good things and advantages when it comes to video games, but I cannot deny the fact that they can also have a negative impact. However, in my opinion, the bad things only appear after the addiction sets in. But after all, no addiction is good. No matter what.</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Thank you!</a:t>
            </a:r>
            <a:endParaRPr lang="en-US"/>
          </a:p>
        </p:txBody>
      </p:sp>
      <p:sp>
        <p:nvSpPr>
          <p:cNvPr id="4" name="Slide Number Placeholder 3"/>
          <p:cNvSpPr>
            <a:spLocks noGrp="1"/>
          </p:cNvSpPr>
          <p:nvPr>
            <p:ph type="sldNum" sz="quarter" idx="10"/>
          </p:nvPr>
        </p:nvSpPr>
        <p:spPr/>
        <p:txBody>
          <a:bodyPr/>
          <a:lstStyle/>
          <a:p>
            <a:fld id="{23659083-2EB1-4010-A080-3628EF40BC1D}" type="slidenum">
              <a:rPr lang="en-US" smtClean="0"/>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check a small comparison between movies and video games</a:t>
            </a:r>
            <a:r>
              <a:rPr lang="en-US" baseline="0" dirty="0" smtClean="0"/>
              <a:t> when it comes to revenue.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Okay,</a:t>
            </a:r>
            <a:r>
              <a:rPr lang="en-US" baseline="0" dirty="0" smtClean="0"/>
              <a:t> gaming is worth more than $100 billion, but which countries contribute the most to this revenue?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Obviously,</a:t>
            </a:r>
            <a:r>
              <a:rPr lang="en-US" baseline="0" dirty="0" smtClean="0"/>
              <a:t> some of the most selling video games are the ones that are very popular.</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1.2 billion people that play games, out of which</a:t>
            </a:r>
            <a:r>
              <a:rPr lang="en-US" baseline="0" dirty="0" smtClean="0"/>
              <a:t> 700 millions play online. ~5 hours per week.</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Technology.</a:t>
            </a:r>
          </a:p>
          <a:p>
            <a:r>
              <a:rPr lang="en-US" dirty="0" smtClean="0"/>
              <a:t>Technology evolved and more and more people have access to high end computers and different devices that can provide entertainment in the form of video games. </a:t>
            </a:r>
            <a:r>
              <a:rPr lang="en-US" dirty="0" err="1" smtClean="0"/>
              <a:t>Nowdays</a:t>
            </a:r>
            <a:r>
              <a:rPr lang="en-US" dirty="0" smtClean="0"/>
              <a:t>, one out of three people own a </a:t>
            </a:r>
            <a:r>
              <a:rPr lang="en-US" dirty="0" err="1" smtClean="0"/>
              <a:t>smartphone</a:t>
            </a:r>
            <a:r>
              <a:rPr lang="en-US" dirty="0" smtClean="0"/>
              <a:t>.</a:t>
            </a:r>
          </a:p>
          <a:p>
            <a:endParaRPr lang="en-US" dirty="0" smtClean="0"/>
          </a:p>
          <a:p>
            <a:r>
              <a:rPr lang="en-US" dirty="0" smtClean="0"/>
              <a:t>Interactivity demand.</a:t>
            </a:r>
          </a:p>
          <a:p>
            <a:r>
              <a:rPr lang="en-US" dirty="0" smtClean="0"/>
              <a:t>Video games offer interactivity unreachable by movies. They can also offer escapism, they offer control over whole worlds, they are immersive experiences and require more responsiveness. Movies are like a one-way street, whereas games are interactive, players can control entire worlds. Games evolved and are now way more complex, rather than remaining a linear software with a beginning and an end.</a:t>
            </a:r>
          </a:p>
          <a:p>
            <a:endParaRPr lang="en-US" dirty="0" smtClean="0"/>
          </a:p>
          <a:p>
            <a:r>
              <a:rPr lang="en-US" dirty="0" err="1" smtClean="0"/>
              <a:t>Esports</a:t>
            </a:r>
            <a:r>
              <a:rPr lang="en-US" dirty="0" smtClean="0"/>
              <a:t>.</a:t>
            </a:r>
          </a:p>
          <a:p>
            <a:r>
              <a:rPr lang="en-US" dirty="0" smtClean="0"/>
              <a:t>A business estimated to reach $1b. As a comparison, at Wimbledon, there's a prize around 3m, and at The International </a:t>
            </a:r>
            <a:r>
              <a:rPr lang="en-US" dirty="0" err="1" smtClean="0"/>
              <a:t>Dota</a:t>
            </a:r>
            <a:r>
              <a:rPr lang="en-US" dirty="0" smtClean="0"/>
              <a:t> 2 </a:t>
            </a:r>
            <a:r>
              <a:rPr lang="en-US" dirty="0" err="1" smtClean="0"/>
              <a:t>championhp</a:t>
            </a:r>
            <a:r>
              <a:rPr lang="en-US" dirty="0" smtClean="0"/>
              <a:t> the prize pool was of $25m, the winners taking almost 11m!</a:t>
            </a:r>
          </a:p>
          <a:p>
            <a:endParaRPr lang="en-US" dirty="0" smtClean="0"/>
          </a:p>
          <a:p>
            <a:r>
              <a:rPr lang="en-US" dirty="0" smtClean="0"/>
              <a:t>The future.</a:t>
            </a:r>
          </a:p>
          <a:p>
            <a:r>
              <a:rPr lang="en-US" dirty="0" smtClean="0"/>
              <a:t>The industry of video games keeps evolving. There's a lot of new technology which helps with this, like VR, AR, MR and so on.</a:t>
            </a:r>
          </a:p>
        </p:txBody>
      </p:sp>
      <p:sp>
        <p:nvSpPr>
          <p:cNvPr id="4" name="Slide Number Placeholder 3"/>
          <p:cNvSpPr>
            <a:spLocks noGrp="1"/>
          </p:cNvSpPr>
          <p:nvPr>
            <p:ph type="sldNum" sz="quarter" idx="10"/>
          </p:nvPr>
        </p:nvSpPr>
        <p:spPr/>
        <p:txBody>
          <a:bodyPr/>
          <a:lstStyle/>
          <a:p>
            <a:fld id="{23659083-2EB1-4010-A080-3628EF40BC1D}"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 most important reason</a:t>
            </a:r>
            <a:r>
              <a:rPr lang="en-US" baseline="0" dirty="0" smtClean="0"/>
              <a:t> I think, it’s because video games are fun. </a:t>
            </a:r>
            <a:r>
              <a:rPr lang="en-US" dirty="0" smtClean="0"/>
              <a:t>Reggie </a:t>
            </a:r>
            <a:r>
              <a:rPr lang="en-US" dirty="0" err="1" smtClean="0"/>
              <a:t>Fils-Aimé’s</a:t>
            </a:r>
            <a:r>
              <a:rPr lang="en-US" dirty="0" smtClean="0"/>
              <a:t> quote, which was dedicated to game developers,</a:t>
            </a:r>
            <a:r>
              <a:rPr lang="en-US" baseline="0" dirty="0" smtClean="0"/>
              <a:t> but can easily be applied to gamers as well. If you don’t like a game, why bother with it? There are thousands other video games out there waiting for you.</a:t>
            </a:r>
            <a:endParaRPr lang="en-US" dirty="0" smtClean="0"/>
          </a:p>
          <a:p>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Witcher</a:t>
            </a:r>
            <a:r>
              <a:rPr lang="en-US" dirty="0" smtClean="0"/>
              <a:t> 3 puts</a:t>
            </a:r>
            <a:r>
              <a:rPr lang="en-US" baseline="0" dirty="0" smtClean="0"/>
              <a:t> you in the skin of a </a:t>
            </a:r>
            <a:r>
              <a:rPr lang="en-US" baseline="0" dirty="0" err="1" smtClean="0"/>
              <a:t>witcher</a:t>
            </a:r>
            <a:r>
              <a:rPr lang="en-US" baseline="0" dirty="0" smtClean="0"/>
              <a:t>, a mutant, which goes on an epic adventure against The Wild Hunt, set in a fantasy eastern Europe.</a:t>
            </a:r>
            <a:endParaRPr lang="en-US" dirty="0"/>
          </a:p>
        </p:txBody>
      </p:sp>
      <p:sp>
        <p:nvSpPr>
          <p:cNvPr id="4" name="Slide Number Placeholder 3"/>
          <p:cNvSpPr>
            <a:spLocks noGrp="1"/>
          </p:cNvSpPr>
          <p:nvPr>
            <p:ph type="sldNum" sz="quarter" idx="10"/>
          </p:nvPr>
        </p:nvSpPr>
        <p:spPr/>
        <p:txBody>
          <a:bodyPr/>
          <a:lstStyle/>
          <a:p>
            <a:fld id="{23659083-2EB1-4010-A080-3628EF40BC1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u 1"/>
          <p:cNvSpPr>
            <a:spLocks noGrp="1"/>
          </p:cNvSpPr>
          <p:nvPr>
            <p:ph type="ctrTitle"/>
          </p:nvPr>
        </p:nvSpPr>
        <p:spPr>
          <a:xfrm>
            <a:off x="685800" y="1597819"/>
            <a:ext cx="7772400" cy="1102519"/>
          </a:xfrm>
        </p:spPr>
        <p:txBody>
          <a:bodyPr/>
          <a:lstStyle/>
          <a:p>
            <a:r>
              <a:rPr lang="ro-RO" smtClean="0"/>
              <a:t>Faceți clic pentru a edita stilul de titlu Coordonator</a:t>
            </a:r>
            <a:endParaRPr lang="en-US"/>
          </a:p>
        </p:txBody>
      </p:sp>
      <p:sp>
        <p:nvSpPr>
          <p:cNvPr id="3" name="Subtitlu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smtClean="0"/>
              <a:t>Faceți clic pentru editarea stilului de subtitlu al coordonatorului</a:t>
            </a:r>
            <a:endParaRPr lang="en-US"/>
          </a:p>
        </p:txBody>
      </p:sp>
      <p:sp>
        <p:nvSpPr>
          <p:cNvPr id="4" name="Substituent dată 3"/>
          <p:cNvSpPr>
            <a:spLocks noGrp="1"/>
          </p:cNvSpPr>
          <p:nvPr>
            <p:ph type="dt" sz="half" idx="10"/>
          </p:nvPr>
        </p:nvSpPr>
        <p:spPr/>
        <p:txBody>
          <a:bodyPr/>
          <a:lstStyle/>
          <a:p>
            <a:fld id="{69E7B2AD-34D6-4093-8772-DC8079B6D005}" type="datetimeFigureOut">
              <a:rPr lang="en-US" smtClean="0"/>
              <a:pPr/>
              <a:t>4/18/2018</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Faceți clic pentru a edita stilul de titlu Coordonator</a:t>
            </a:r>
            <a:endParaRPr lang="en-US"/>
          </a:p>
        </p:txBody>
      </p:sp>
      <p:sp>
        <p:nvSpPr>
          <p:cNvPr id="3" name="Substituent text vertical 2"/>
          <p:cNvSpPr>
            <a:spLocks noGrp="1"/>
          </p:cNvSpPr>
          <p:nvPr>
            <p:ph type="body" orient="vert" idx="1"/>
          </p:nvPr>
        </p:nvSpPr>
        <p:spPr/>
        <p:txBody>
          <a:bodyPr vert="eaVert"/>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69E7B2AD-34D6-4093-8772-DC8079B6D005}" type="datetimeFigureOut">
              <a:rPr lang="en-US" smtClean="0"/>
              <a:pPr/>
              <a:t>4/18/2018</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p:cNvSpPr>
            <a:spLocks noGrp="1"/>
          </p:cNvSpPr>
          <p:nvPr>
            <p:ph type="title" orient="vert"/>
          </p:nvPr>
        </p:nvSpPr>
        <p:spPr>
          <a:xfrm>
            <a:off x="6629400" y="205979"/>
            <a:ext cx="2057400" cy="4388644"/>
          </a:xfrm>
        </p:spPr>
        <p:txBody>
          <a:bodyPr vert="eaVert"/>
          <a:lstStyle/>
          <a:p>
            <a:r>
              <a:rPr lang="ro-RO" smtClean="0"/>
              <a:t>Faceți clic pentru a edita stilul de titlu Coordonator</a:t>
            </a:r>
            <a:endParaRPr lang="en-US"/>
          </a:p>
        </p:txBody>
      </p:sp>
      <p:sp>
        <p:nvSpPr>
          <p:cNvPr id="3" name="Substituent text vertical 2"/>
          <p:cNvSpPr>
            <a:spLocks noGrp="1"/>
          </p:cNvSpPr>
          <p:nvPr>
            <p:ph type="body" orient="vert" idx="1"/>
          </p:nvPr>
        </p:nvSpPr>
        <p:spPr>
          <a:xfrm>
            <a:off x="457200" y="205979"/>
            <a:ext cx="6019800" cy="4388644"/>
          </a:xfrm>
        </p:spPr>
        <p:txBody>
          <a:bodyPr vert="eaVert"/>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69E7B2AD-34D6-4093-8772-DC8079B6D005}" type="datetimeFigureOut">
              <a:rPr lang="en-US" smtClean="0"/>
              <a:pPr/>
              <a:t>4/18/2018</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Faceți clic pentru a edita stilul de titlu Coordonator</a:t>
            </a:r>
            <a:endParaRPr lang="en-US"/>
          </a:p>
        </p:txBody>
      </p:sp>
      <p:sp>
        <p:nvSpPr>
          <p:cNvPr id="3" name="Substituent conținut 2"/>
          <p:cNvSpPr>
            <a:spLocks noGrp="1"/>
          </p:cNvSpPr>
          <p:nvPr>
            <p:ph idx="1"/>
          </p:nvPr>
        </p:nvSpPr>
        <p:spPr/>
        <p:txBody>
          <a:body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10"/>
          </p:nvPr>
        </p:nvSpPr>
        <p:spPr/>
        <p:txBody>
          <a:bodyPr/>
          <a:lstStyle/>
          <a:p>
            <a:fld id="{69E7B2AD-34D6-4093-8772-DC8079B6D005}" type="datetimeFigureOut">
              <a:rPr lang="en-US" smtClean="0"/>
              <a:pPr/>
              <a:t>4/18/2018</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p:cNvSpPr>
            <a:spLocks noGrp="1"/>
          </p:cNvSpPr>
          <p:nvPr>
            <p:ph type="title"/>
          </p:nvPr>
        </p:nvSpPr>
        <p:spPr>
          <a:xfrm>
            <a:off x="722313" y="3305176"/>
            <a:ext cx="7772400" cy="1021556"/>
          </a:xfrm>
        </p:spPr>
        <p:txBody>
          <a:bodyPr anchor="t"/>
          <a:lstStyle>
            <a:lvl1pPr algn="l">
              <a:defRPr sz="4000" b="1" cap="all"/>
            </a:lvl1pPr>
          </a:lstStyle>
          <a:p>
            <a:r>
              <a:rPr lang="ro-RO" smtClean="0"/>
              <a:t>Faceți clic pentru a edita stilul de titlu Coordonator</a:t>
            </a:r>
            <a:endParaRPr lang="en-US"/>
          </a:p>
        </p:txBody>
      </p:sp>
      <p:sp>
        <p:nvSpPr>
          <p:cNvPr id="3" name="Substituent tex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smtClean="0"/>
              <a:t>Faceți clic pentru a edita stilurile de text Coordonator</a:t>
            </a:r>
          </a:p>
        </p:txBody>
      </p:sp>
      <p:sp>
        <p:nvSpPr>
          <p:cNvPr id="4" name="Substituent dată 3"/>
          <p:cNvSpPr>
            <a:spLocks noGrp="1"/>
          </p:cNvSpPr>
          <p:nvPr>
            <p:ph type="dt" sz="half" idx="10"/>
          </p:nvPr>
        </p:nvSpPr>
        <p:spPr/>
        <p:txBody>
          <a:bodyPr/>
          <a:lstStyle/>
          <a:p>
            <a:fld id="{69E7B2AD-34D6-4093-8772-DC8079B6D005}" type="datetimeFigureOut">
              <a:rPr lang="en-US" smtClean="0"/>
              <a:pPr/>
              <a:t>4/18/2018</a:t>
            </a:fld>
            <a:endParaRPr lang="en-US"/>
          </a:p>
        </p:txBody>
      </p:sp>
      <p:sp>
        <p:nvSpPr>
          <p:cNvPr id="5" name="Substituent subsol 4"/>
          <p:cNvSpPr>
            <a:spLocks noGrp="1"/>
          </p:cNvSpPr>
          <p:nvPr>
            <p:ph type="ftr" sz="quarter" idx="11"/>
          </p:nvPr>
        </p:nvSpPr>
        <p:spPr/>
        <p:txBody>
          <a:bodyPr/>
          <a:lstStyle/>
          <a:p>
            <a:endParaRPr lang="en-US"/>
          </a:p>
        </p:txBody>
      </p:sp>
      <p:sp>
        <p:nvSpPr>
          <p:cNvPr id="6" name="Substituent număr diapozitiv 5"/>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Faceți clic pentru a edita stilul de titlu Coordonator</a:t>
            </a:r>
            <a:endParaRPr lang="en-US"/>
          </a:p>
        </p:txBody>
      </p:sp>
      <p:sp>
        <p:nvSpPr>
          <p:cNvPr id="3" name="Substituent conținut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conținut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5" name="Substituent dată 4"/>
          <p:cNvSpPr>
            <a:spLocks noGrp="1"/>
          </p:cNvSpPr>
          <p:nvPr>
            <p:ph type="dt" sz="half" idx="10"/>
          </p:nvPr>
        </p:nvSpPr>
        <p:spPr/>
        <p:txBody>
          <a:bodyPr/>
          <a:lstStyle/>
          <a:p>
            <a:fld id="{69E7B2AD-34D6-4093-8772-DC8079B6D005}" type="datetimeFigureOut">
              <a:rPr lang="en-US" smtClean="0"/>
              <a:pPr/>
              <a:t>4/18/2018</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lvl1pPr>
              <a:defRPr/>
            </a:lvl1pPr>
          </a:lstStyle>
          <a:p>
            <a:r>
              <a:rPr lang="ro-RO" smtClean="0"/>
              <a:t>Faceți clic pentru a edita stilul de titlu Coordonator</a:t>
            </a:r>
            <a:endParaRPr lang="en-US"/>
          </a:p>
        </p:txBody>
      </p:sp>
      <p:sp>
        <p:nvSpPr>
          <p:cNvPr id="3" name="Substituent tex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Faceți clic pentru a edita stilurile de text Coordonator</a:t>
            </a:r>
          </a:p>
        </p:txBody>
      </p:sp>
      <p:sp>
        <p:nvSpPr>
          <p:cNvPr id="4" name="Substituent conținut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5" name="Substituent tex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Faceți clic pentru a edita stilurile de text Coordonator</a:t>
            </a:r>
          </a:p>
        </p:txBody>
      </p:sp>
      <p:sp>
        <p:nvSpPr>
          <p:cNvPr id="6" name="Substituent conținut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7" name="Substituent dată 6"/>
          <p:cNvSpPr>
            <a:spLocks noGrp="1"/>
          </p:cNvSpPr>
          <p:nvPr>
            <p:ph type="dt" sz="half" idx="10"/>
          </p:nvPr>
        </p:nvSpPr>
        <p:spPr/>
        <p:txBody>
          <a:bodyPr/>
          <a:lstStyle/>
          <a:p>
            <a:fld id="{69E7B2AD-34D6-4093-8772-DC8079B6D005}" type="datetimeFigureOut">
              <a:rPr lang="en-US" smtClean="0"/>
              <a:pPr/>
              <a:t>4/18/2018</a:t>
            </a:fld>
            <a:endParaRPr lang="en-US"/>
          </a:p>
        </p:txBody>
      </p:sp>
      <p:sp>
        <p:nvSpPr>
          <p:cNvPr id="8" name="Substituent subsol 7"/>
          <p:cNvSpPr>
            <a:spLocks noGrp="1"/>
          </p:cNvSpPr>
          <p:nvPr>
            <p:ph type="ftr" sz="quarter" idx="11"/>
          </p:nvPr>
        </p:nvSpPr>
        <p:spPr/>
        <p:txBody>
          <a:bodyPr/>
          <a:lstStyle/>
          <a:p>
            <a:endParaRPr lang="en-US"/>
          </a:p>
        </p:txBody>
      </p:sp>
      <p:sp>
        <p:nvSpPr>
          <p:cNvPr id="9" name="Substituent număr diapozitiv 8"/>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p:cNvSpPr>
            <a:spLocks noGrp="1"/>
          </p:cNvSpPr>
          <p:nvPr>
            <p:ph type="title"/>
          </p:nvPr>
        </p:nvSpPr>
        <p:spPr/>
        <p:txBody>
          <a:bodyPr/>
          <a:lstStyle/>
          <a:p>
            <a:r>
              <a:rPr lang="ro-RO" smtClean="0"/>
              <a:t>Faceți clic pentru a edita stilul de titlu Coordonator</a:t>
            </a:r>
            <a:endParaRPr lang="en-US"/>
          </a:p>
        </p:txBody>
      </p:sp>
      <p:sp>
        <p:nvSpPr>
          <p:cNvPr id="3" name="Substituent dată 2"/>
          <p:cNvSpPr>
            <a:spLocks noGrp="1"/>
          </p:cNvSpPr>
          <p:nvPr>
            <p:ph type="dt" sz="half" idx="10"/>
          </p:nvPr>
        </p:nvSpPr>
        <p:spPr/>
        <p:txBody>
          <a:bodyPr/>
          <a:lstStyle/>
          <a:p>
            <a:fld id="{69E7B2AD-34D6-4093-8772-DC8079B6D005}" type="datetimeFigureOut">
              <a:rPr lang="en-US" smtClean="0"/>
              <a:pPr/>
              <a:t>4/18/2018</a:t>
            </a:fld>
            <a:endParaRPr lang="en-US"/>
          </a:p>
        </p:txBody>
      </p:sp>
      <p:sp>
        <p:nvSpPr>
          <p:cNvPr id="4" name="Substituent subsol 3"/>
          <p:cNvSpPr>
            <a:spLocks noGrp="1"/>
          </p:cNvSpPr>
          <p:nvPr>
            <p:ph type="ftr" sz="quarter" idx="11"/>
          </p:nvPr>
        </p:nvSpPr>
        <p:spPr/>
        <p:txBody>
          <a:bodyPr/>
          <a:lstStyle/>
          <a:p>
            <a:endParaRPr lang="en-US"/>
          </a:p>
        </p:txBody>
      </p:sp>
      <p:sp>
        <p:nvSpPr>
          <p:cNvPr id="5" name="Substituent număr diapozitiv 4"/>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p:cNvSpPr>
            <a:spLocks noGrp="1"/>
          </p:cNvSpPr>
          <p:nvPr>
            <p:ph type="dt" sz="half" idx="10"/>
          </p:nvPr>
        </p:nvSpPr>
        <p:spPr/>
        <p:txBody>
          <a:bodyPr/>
          <a:lstStyle/>
          <a:p>
            <a:fld id="{69E7B2AD-34D6-4093-8772-DC8079B6D005}" type="datetimeFigureOut">
              <a:rPr lang="en-US" smtClean="0"/>
              <a:pPr/>
              <a:t>4/18/2018</a:t>
            </a:fld>
            <a:endParaRPr lang="en-US"/>
          </a:p>
        </p:txBody>
      </p:sp>
      <p:sp>
        <p:nvSpPr>
          <p:cNvPr id="3" name="Substituent subsol 2"/>
          <p:cNvSpPr>
            <a:spLocks noGrp="1"/>
          </p:cNvSpPr>
          <p:nvPr>
            <p:ph type="ftr" sz="quarter" idx="11"/>
          </p:nvPr>
        </p:nvSpPr>
        <p:spPr/>
        <p:txBody>
          <a:bodyPr/>
          <a:lstStyle/>
          <a:p>
            <a:endParaRPr lang="en-US"/>
          </a:p>
        </p:txBody>
      </p:sp>
      <p:sp>
        <p:nvSpPr>
          <p:cNvPr id="4" name="Substituent număr diapozitiv 3"/>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457201" y="204787"/>
            <a:ext cx="3008313" cy="871538"/>
          </a:xfrm>
        </p:spPr>
        <p:txBody>
          <a:bodyPr anchor="b"/>
          <a:lstStyle>
            <a:lvl1pPr algn="l">
              <a:defRPr sz="2000" b="1"/>
            </a:lvl1pPr>
          </a:lstStyle>
          <a:p>
            <a:r>
              <a:rPr lang="ro-RO" smtClean="0"/>
              <a:t>Faceți clic pentru a edita stilul de titlu Coordonator</a:t>
            </a:r>
            <a:endParaRPr lang="en-US"/>
          </a:p>
        </p:txBody>
      </p:sp>
      <p:sp>
        <p:nvSpPr>
          <p:cNvPr id="3" name="Substituent conținut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tex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Faceți clic pentru a edita stilurile de text Coordonator</a:t>
            </a:r>
          </a:p>
        </p:txBody>
      </p:sp>
      <p:sp>
        <p:nvSpPr>
          <p:cNvPr id="5" name="Substituent dată 4"/>
          <p:cNvSpPr>
            <a:spLocks noGrp="1"/>
          </p:cNvSpPr>
          <p:nvPr>
            <p:ph type="dt" sz="half" idx="10"/>
          </p:nvPr>
        </p:nvSpPr>
        <p:spPr/>
        <p:txBody>
          <a:bodyPr/>
          <a:lstStyle/>
          <a:p>
            <a:fld id="{69E7B2AD-34D6-4093-8772-DC8079B6D005}" type="datetimeFigureOut">
              <a:rPr lang="en-US" smtClean="0"/>
              <a:pPr/>
              <a:t>4/18/2018</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p:cNvSpPr>
            <a:spLocks noGrp="1"/>
          </p:cNvSpPr>
          <p:nvPr>
            <p:ph type="title"/>
          </p:nvPr>
        </p:nvSpPr>
        <p:spPr>
          <a:xfrm>
            <a:off x="1792288" y="3600450"/>
            <a:ext cx="5486400" cy="425054"/>
          </a:xfrm>
        </p:spPr>
        <p:txBody>
          <a:bodyPr anchor="b"/>
          <a:lstStyle>
            <a:lvl1pPr algn="l">
              <a:defRPr sz="2000" b="1"/>
            </a:lvl1pPr>
          </a:lstStyle>
          <a:p>
            <a:r>
              <a:rPr lang="ro-RO" smtClean="0"/>
              <a:t>Faceți clic pentru a edita stilul de titlu Coordonator</a:t>
            </a:r>
            <a:endParaRPr lang="en-US"/>
          </a:p>
        </p:txBody>
      </p:sp>
      <p:sp>
        <p:nvSpPr>
          <p:cNvPr id="3" name="Substituent imagin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ubstituent tex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Faceți clic pentru a edita stilurile de text Coordonator</a:t>
            </a:r>
          </a:p>
        </p:txBody>
      </p:sp>
      <p:sp>
        <p:nvSpPr>
          <p:cNvPr id="5" name="Substituent dată 4"/>
          <p:cNvSpPr>
            <a:spLocks noGrp="1"/>
          </p:cNvSpPr>
          <p:nvPr>
            <p:ph type="dt" sz="half" idx="10"/>
          </p:nvPr>
        </p:nvSpPr>
        <p:spPr/>
        <p:txBody>
          <a:bodyPr/>
          <a:lstStyle/>
          <a:p>
            <a:fld id="{69E7B2AD-34D6-4093-8772-DC8079B6D005}" type="datetimeFigureOut">
              <a:rPr lang="en-US" smtClean="0"/>
              <a:pPr/>
              <a:t>4/18/2018</a:t>
            </a:fld>
            <a:endParaRPr lang="en-US"/>
          </a:p>
        </p:txBody>
      </p:sp>
      <p:sp>
        <p:nvSpPr>
          <p:cNvPr id="6" name="Substituent subsol 5"/>
          <p:cNvSpPr>
            <a:spLocks noGrp="1"/>
          </p:cNvSpPr>
          <p:nvPr>
            <p:ph type="ftr" sz="quarter" idx="11"/>
          </p:nvPr>
        </p:nvSpPr>
        <p:spPr/>
        <p:txBody>
          <a:bodyPr/>
          <a:lstStyle/>
          <a:p>
            <a:endParaRPr lang="en-US"/>
          </a:p>
        </p:txBody>
      </p:sp>
      <p:sp>
        <p:nvSpPr>
          <p:cNvPr id="7" name="Substituent număr diapozitiv 6"/>
          <p:cNvSpPr>
            <a:spLocks noGrp="1"/>
          </p:cNvSpPr>
          <p:nvPr>
            <p:ph type="sldNum" sz="quarter" idx="12"/>
          </p:nvPr>
        </p:nvSpPr>
        <p:spPr/>
        <p:txBody>
          <a:bodyPr/>
          <a:lstStyle/>
          <a:p>
            <a:fld id="{1E923D44-A265-4C35-B3D9-34A1C005FE0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Substituent titlu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o-RO" smtClean="0"/>
              <a:t>Faceți clic pentru a edita stilul de titlu Coordonator</a:t>
            </a:r>
            <a:endParaRPr lang="en-US"/>
          </a:p>
        </p:txBody>
      </p:sp>
      <p:sp>
        <p:nvSpPr>
          <p:cNvPr id="3" name="Substituent tex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o-RO" smtClean="0"/>
              <a:t>Faceți clic pentru a edita stilurile de text Coordonator</a:t>
            </a:r>
          </a:p>
          <a:p>
            <a:pPr lvl="1"/>
            <a:r>
              <a:rPr lang="ro-RO" smtClean="0"/>
              <a:t>Al doilea nivel</a:t>
            </a:r>
          </a:p>
          <a:p>
            <a:pPr lvl="2"/>
            <a:r>
              <a:rPr lang="ro-RO" smtClean="0"/>
              <a:t>Al treilea nivel</a:t>
            </a:r>
          </a:p>
          <a:p>
            <a:pPr lvl="3"/>
            <a:r>
              <a:rPr lang="ro-RO" smtClean="0"/>
              <a:t>Al patrulea nivel</a:t>
            </a:r>
          </a:p>
          <a:p>
            <a:pPr lvl="4"/>
            <a:r>
              <a:rPr lang="ro-RO" smtClean="0"/>
              <a:t>Al cincilea nivel</a:t>
            </a:r>
            <a:endParaRPr lang="en-US"/>
          </a:p>
        </p:txBody>
      </p:sp>
      <p:sp>
        <p:nvSpPr>
          <p:cNvPr id="4" name="Substituent dată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9E7B2AD-34D6-4093-8772-DC8079B6D005}" type="datetimeFigureOut">
              <a:rPr lang="en-US" smtClean="0"/>
              <a:pPr/>
              <a:t>4/18/2018</a:t>
            </a:fld>
            <a:endParaRPr lang="en-US"/>
          </a:p>
        </p:txBody>
      </p:sp>
      <p:sp>
        <p:nvSpPr>
          <p:cNvPr id="5" name="Substituent subsol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ubstituent număr diapozitiv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E923D44-A265-4C35-B3D9-34A1C005FE0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bigfishgames.com/blog/2017-video-game-trends-and-statistics-whos-playing-what-and-why/" TargetMode="External"/><Relationship Id="rId3" Type="http://schemas.openxmlformats.org/officeDocument/2006/relationships/hyperlink" Target="https://smallcaps.com.au/evolution-video-games-billion-dollar-franchise-entertainment/" TargetMode="External"/><Relationship Id="rId7" Type="http://schemas.openxmlformats.org/officeDocument/2006/relationships/hyperlink" Target="http://vgsales.wikia.com/wiki/List_of_highest-grossing_video_gam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newzoo.com/insights/rankings/top-100-countries-by-game-revenues/" TargetMode="External"/><Relationship Id="rId5" Type="http://schemas.openxmlformats.org/officeDocument/2006/relationships/hyperlink" Target="http://www.visualcapitalist.com/history-video-games-market/" TargetMode="External"/><Relationship Id="rId4" Type="http://schemas.openxmlformats.org/officeDocument/2006/relationships/hyperlink" Target="https://www.gamesindustry.biz/articles/2018-01-31-games-industry-generated-usd108-4bn-in-revenues-in-201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Stama\Desktop\indie-games-wallpaper.jpg"/>
          <p:cNvPicPr>
            <a:picLocks noChangeAspect="1" noChangeArrowheads="1"/>
          </p:cNvPicPr>
          <p:nvPr/>
        </p:nvPicPr>
        <p:blipFill>
          <a:blip r:embed="rId4"/>
          <a:srcRect/>
          <a:stretch>
            <a:fillRect/>
          </a:stretch>
        </p:blipFill>
        <p:spPr bwMode="auto">
          <a:xfrm>
            <a:off x="0" y="0"/>
            <a:ext cx="9144000" cy="51435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685800" y="1393024"/>
            <a:ext cx="7772400" cy="1307315"/>
          </a:xfrm>
          <a:ln>
            <a:noFill/>
          </a:ln>
        </p:spPr>
        <p:txBody>
          <a:bodyPr>
            <a:normAutofit/>
          </a:bodyPr>
          <a:lstStyle/>
          <a:p>
            <a:r>
              <a:rPr lang="en-US" sz="5000" b="1" dirty="0" smtClean="0">
                <a:solidFill>
                  <a:schemeClr val="bg1">
                    <a:lumMod val="95000"/>
                  </a:schemeClr>
                </a:solidFill>
                <a:latin typeface="Lato Black" pitchFamily="34" charset="0"/>
              </a:rPr>
              <a:t>VIDEO GAMES</a:t>
            </a:r>
            <a:endParaRPr lang="en-US" sz="5000" b="1" dirty="0">
              <a:solidFill>
                <a:schemeClr val="bg1">
                  <a:lumMod val="95000"/>
                </a:schemeClr>
              </a:solidFill>
              <a:latin typeface="Lato Black" pitchFamily="34" charset="0"/>
            </a:endParaRPr>
          </a:p>
        </p:txBody>
      </p:sp>
      <p:sp>
        <p:nvSpPr>
          <p:cNvPr id="3" name="Subtitle 2"/>
          <p:cNvSpPr>
            <a:spLocks noGrp="1"/>
          </p:cNvSpPr>
          <p:nvPr>
            <p:ph type="subTitle" idx="1"/>
          </p:nvPr>
        </p:nvSpPr>
        <p:spPr>
          <a:xfrm>
            <a:off x="1371600" y="2914650"/>
            <a:ext cx="6400800" cy="2228850"/>
          </a:xfrm>
        </p:spPr>
        <p:txBody>
          <a:bodyPr>
            <a:normAutofit fontScale="92500" lnSpcReduction="20000"/>
          </a:bodyPr>
          <a:lstStyle/>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err="1" smtClean="0">
                <a:solidFill>
                  <a:schemeClr val="bg1"/>
                </a:solidFill>
                <a:latin typeface="Lato Hairline" pitchFamily="34" charset="0"/>
              </a:rPr>
              <a:t>Radu</a:t>
            </a:r>
            <a:r>
              <a:rPr lang="en-US" sz="1800" dirty="0" smtClean="0">
                <a:solidFill>
                  <a:schemeClr val="bg1"/>
                </a:solidFill>
                <a:latin typeface="Lato Hairline" pitchFamily="34" charset="0"/>
              </a:rPr>
              <a:t> Dorian </a:t>
            </a:r>
            <a:r>
              <a:rPr lang="en-US" sz="1800" dirty="0" err="1" smtClean="0">
                <a:solidFill>
                  <a:schemeClr val="bg1"/>
                </a:solidFill>
                <a:latin typeface="Lato Hairline" pitchFamily="34" charset="0"/>
              </a:rPr>
              <a:t>Stamatoiu</a:t>
            </a:r>
            <a:endParaRPr lang="en-US" sz="1800" dirty="0" smtClean="0">
              <a:solidFill>
                <a:schemeClr val="bg1"/>
              </a:solidFill>
              <a:latin typeface="Lato Hairline" pitchFamily="34" charset="0"/>
            </a:endParaRPr>
          </a:p>
          <a:p>
            <a:r>
              <a:rPr lang="en-US" sz="1800" dirty="0" err="1" smtClean="0">
                <a:solidFill>
                  <a:schemeClr val="bg1"/>
                </a:solidFill>
                <a:latin typeface="Lato Hairline" pitchFamily="34" charset="0"/>
              </a:rPr>
              <a:t>Aprilie</a:t>
            </a:r>
            <a:r>
              <a:rPr lang="en-US" sz="1800" dirty="0" smtClean="0">
                <a:solidFill>
                  <a:schemeClr val="bg1"/>
                </a:solidFill>
                <a:latin typeface="Lato Hairline" pitchFamily="34" charset="0"/>
              </a:rPr>
              <a:t> 2018</a:t>
            </a:r>
            <a:endParaRPr lang="en-US" sz="1800" dirty="0">
              <a:solidFill>
                <a:schemeClr val="bg1"/>
              </a:solidFill>
              <a:latin typeface="Lato Hairline"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Stama\Desktop\Parallax stuff\Horizon zero dawn.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12" name="TextBox 11"/>
          <p:cNvSpPr txBox="1"/>
          <p:nvPr/>
        </p:nvSpPr>
        <p:spPr>
          <a:xfrm>
            <a:off x="0" y="4743390"/>
            <a:ext cx="2459006" cy="40011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sz="2000" dirty="0" smtClean="0">
                <a:solidFill>
                  <a:schemeClr val="bg1">
                    <a:lumMod val="95000"/>
                  </a:schemeClr>
                </a:solidFill>
                <a:latin typeface="Lato Black" pitchFamily="34" charset="0"/>
              </a:rPr>
              <a:t>Horizon Zero Dawn</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tama\Desktop\Parallax stuff\whatremainsofedithfinch.pn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4" name="TextBox 3"/>
          <p:cNvSpPr txBox="1"/>
          <p:nvPr/>
        </p:nvSpPr>
        <p:spPr>
          <a:xfrm>
            <a:off x="0" y="4743390"/>
            <a:ext cx="3550972" cy="40011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sz="2000" dirty="0" smtClean="0">
                <a:solidFill>
                  <a:schemeClr val="bg1">
                    <a:lumMod val="95000"/>
                  </a:schemeClr>
                </a:solidFill>
                <a:latin typeface="Lato Black" pitchFamily="34" charset="0"/>
              </a:rPr>
              <a:t>What Remains of Edith Finch</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tama\Desktop\Parallax stuff\supermariooddyssey.jpg"/>
          <p:cNvPicPr>
            <a:picLocks noChangeAspect="1" noChangeArrowheads="1"/>
          </p:cNvPicPr>
          <p:nvPr/>
        </p:nvPicPr>
        <p:blipFill>
          <a:blip r:embed="rId3"/>
          <a:srcRect/>
          <a:stretch>
            <a:fillRect/>
          </a:stretch>
        </p:blipFill>
        <p:spPr bwMode="auto">
          <a:xfrm>
            <a:off x="-285784" y="-57150"/>
            <a:ext cx="9858412" cy="5545357"/>
          </a:xfrm>
          <a:prstGeom prst="rect">
            <a:avLst/>
          </a:prstGeom>
          <a:noFill/>
        </p:spPr>
      </p:pic>
      <p:sp>
        <p:nvSpPr>
          <p:cNvPr id="4" name="TextBox 3"/>
          <p:cNvSpPr txBox="1"/>
          <p:nvPr/>
        </p:nvSpPr>
        <p:spPr>
          <a:xfrm>
            <a:off x="0" y="4743390"/>
            <a:ext cx="2667397" cy="400110"/>
          </a:xfrm>
          <a:prstGeom prst="rect">
            <a:avLst/>
          </a:prstGeom>
          <a:noFill/>
          <a:ln>
            <a:noFill/>
          </a:ln>
          <a:effectLst>
            <a:outerShdw blurRad="50800" dist="38100" dir="21540000" algn="tl" rotWithShape="0">
              <a:prstClr val="black"/>
            </a:outerShdw>
          </a:effectLst>
        </p:spPr>
        <p:txBody>
          <a:bodyPr wrap="none" rtlCol="0">
            <a:spAutoFit/>
          </a:bodyPr>
          <a:lstStyle/>
          <a:p>
            <a:r>
              <a:rPr lang="en-US" sz="2000" dirty="0" smtClean="0">
                <a:solidFill>
                  <a:schemeClr val="bg1">
                    <a:lumMod val="95000"/>
                  </a:schemeClr>
                </a:solidFill>
                <a:latin typeface="Lato Black" pitchFamily="34" charset="0"/>
              </a:rPr>
              <a:t>Super Mario Odyssey</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tama\Desktop\Parallax stuff\surgeonsimulator.jpg"/>
          <p:cNvPicPr>
            <a:picLocks noChangeAspect="1" noChangeArrowheads="1"/>
          </p:cNvPicPr>
          <p:nvPr/>
        </p:nvPicPr>
        <p:blipFill>
          <a:blip r:embed="rId3"/>
          <a:srcRect/>
          <a:stretch>
            <a:fillRect/>
          </a:stretch>
        </p:blipFill>
        <p:spPr bwMode="auto">
          <a:xfrm>
            <a:off x="0" y="1"/>
            <a:ext cx="9148465" cy="5143500"/>
          </a:xfrm>
          <a:prstGeom prst="rect">
            <a:avLst/>
          </a:prstGeom>
          <a:noFill/>
        </p:spPr>
      </p:pic>
      <p:sp>
        <p:nvSpPr>
          <p:cNvPr id="4" name="TextBox 3"/>
          <p:cNvSpPr txBox="1"/>
          <p:nvPr/>
        </p:nvSpPr>
        <p:spPr>
          <a:xfrm>
            <a:off x="0" y="4743390"/>
            <a:ext cx="2353529" cy="400110"/>
          </a:xfrm>
          <a:prstGeom prst="rect">
            <a:avLst/>
          </a:prstGeom>
          <a:noFill/>
          <a:ln>
            <a:noFill/>
          </a:ln>
          <a:effectLst>
            <a:outerShdw blurRad="50800" dist="38100" dir="9420000" algn="tl" rotWithShape="0">
              <a:prstClr val="black"/>
            </a:outerShdw>
          </a:effectLst>
        </p:spPr>
        <p:txBody>
          <a:bodyPr wrap="none" rtlCol="0">
            <a:spAutoFit/>
          </a:bodyPr>
          <a:lstStyle/>
          <a:p>
            <a:r>
              <a:rPr lang="en-US" sz="2000" dirty="0" smtClean="0">
                <a:solidFill>
                  <a:schemeClr val="bg1">
                    <a:lumMod val="95000"/>
                  </a:schemeClr>
                </a:solidFill>
                <a:latin typeface="Lato Black" pitchFamily="34" charset="0"/>
              </a:rPr>
              <a:t>Surgeon Simulator</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ama\Desktop\Parallax stuff\superhot.jpg"/>
          <p:cNvPicPr>
            <a:picLocks noChangeAspect="1" noChangeArrowheads="1"/>
          </p:cNvPicPr>
          <p:nvPr/>
        </p:nvPicPr>
        <p:blipFill>
          <a:blip r:embed="rId3"/>
          <a:srcRect/>
          <a:stretch>
            <a:fillRect/>
          </a:stretch>
        </p:blipFill>
        <p:spPr bwMode="auto">
          <a:xfrm>
            <a:off x="0" y="-6"/>
            <a:ext cx="9144011" cy="5143506"/>
          </a:xfrm>
          <a:prstGeom prst="rect">
            <a:avLst/>
          </a:prstGeom>
          <a:noFill/>
        </p:spPr>
      </p:pic>
      <p:sp>
        <p:nvSpPr>
          <p:cNvPr id="4" name="TextBox 3"/>
          <p:cNvSpPr txBox="1"/>
          <p:nvPr/>
        </p:nvSpPr>
        <p:spPr>
          <a:xfrm>
            <a:off x="0" y="4743390"/>
            <a:ext cx="1266693" cy="400110"/>
          </a:xfrm>
          <a:prstGeom prst="rect">
            <a:avLst/>
          </a:prstGeom>
          <a:noFill/>
          <a:ln>
            <a:noFill/>
          </a:ln>
          <a:effectLst>
            <a:outerShdw blurRad="50800" dist="38100" dir="21540000" algn="tl" rotWithShape="0">
              <a:prstClr val="black"/>
            </a:outerShdw>
          </a:effectLst>
        </p:spPr>
        <p:txBody>
          <a:bodyPr wrap="none" rtlCol="0">
            <a:spAutoFit/>
          </a:bodyPr>
          <a:lstStyle/>
          <a:p>
            <a:r>
              <a:rPr lang="en-US" sz="2000" dirty="0" smtClean="0">
                <a:solidFill>
                  <a:schemeClr val="bg1">
                    <a:lumMod val="95000"/>
                  </a:schemeClr>
                </a:solidFill>
                <a:latin typeface="Lato Black" pitchFamily="34" charset="0"/>
              </a:rPr>
              <a:t>Superhot</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ama\Desktop\Parallax stuff\portal2.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4" name="TextBox 3"/>
          <p:cNvSpPr txBox="1"/>
          <p:nvPr/>
        </p:nvSpPr>
        <p:spPr>
          <a:xfrm>
            <a:off x="0" y="4743390"/>
            <a:ext cx="1112164" cy="400110"/>
          </a:xfrm>
          <a:prstGeom prst="rect">
            <a:avLst/>
          </a:prstGeom>
          <a:noFill/>
          <a:ln>
            <a:noFill/>
          </a:ln>
          <a:effectLst>
            <a:outerShdw blurRad="50800" dist="38100" dir="21540000" algn="tl" rotWithShape="0">
              <a:prstClr val="black"/>
            </a:outerShdw>
          </a:effectLst>
        </p:spPr>
        <p:txBody>
          <a:bodyPr wrap="none" rtlCol="0">
            <a:spAutoFit/>
          </a:bodyPr>
          <a:lstStyle/>
          <a:p>
            <a:r>
              <a:rPr lang="en-US" sz="2000" dirty="0" smtClean="0">
                <a:solidFill>
                  <a:schemeClr val="bg1">
                    <a:lumMod val="95000"/>
                  </a:schemeClr>
                </a:solidFill>
                <a:latin typeface="Lato Black" pitchFamily="34" charset="0"/>
              </a:rPr>
              <a:t>Portal 2</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tama\Desktop\Parallax stuff\pt.jpg"/>
          <p:cNvPicPr>
            <a:picLocks noChangeAspect="1" noChangeArrowheads="1"/>
          </p:cNvPicPr>
          <p:nvPr/>
        </p:nvPicPr>
        <p:blipFill>
          <a:blip r:embed="rId3"/>
          <a:srcRect/>
          <a:stretch>
            <a:fillRect/>
          </a:stretch>
        </p:blipFill>
        <p:spPr bwMode="auto">
          <a:xfrm>
            <a:off x="0" y="0"/>
            <a:ext cx="9147707" cy="5143500"/>
          </a:xfrm>
          <a:prstGeom prst="rect">
            <a:avLst/>
          </a:prstGeom>
          <a:noFill/>
        </p:spPr>
      </p:pic>
      <p:sp>
        <p:nvSpPr>
          <p:cNvPr id="4" name="TextBox 3"/>
          <p:cNvSpPr txBox="1"/>
          <p:nvPr/>
        </p:nvSpPr>
        <p:spPr>
          <a:xfrm>
            <a:off x="0" y="4743390"/>
            <a:ext cx="1327608" cy="400110"/>
          </a:xfrm>
          <a:prstGeom prst="rect">
            <a:avLst/>
          </a:prstGeom>
          <a:noFill/>
          <a:ln>
            <a:noFill/>
          </a:ln>
          <a:effectLst>
            <a:outerShdw blurRad="50800" dist="38100" dir="9420000" algn="tl" rotWithShape="0">
              <a:prstClr val="black"/>
            </a:outerShdw>
          </a:effectLst>
        </p:spPr>
        <p:txBody>
          <a:bodyPr wrap="none" rtlCol="0">
            <a:spAutoFit/>
          </a:bodyPr>
          <a:lstStyle/>
          <a:p>
            <a:r>
              <a:rPr lang="en-US" sz="2000" dirty="0" smtClean="0">
                <a:solidFill>
                  <a:schemeClr val="bg1">
                    <a:lumMod val="95000"/>
                  </a:schemeClr>
                </a:solidFill>
                <a:latin typeface="Lato Black" pitchFamily="34" charset="0"/>
              </a:rPr>
              <a:t>Silent Hill</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571536" y="0"/>
            <a:ext cx="2786082" cy="5143500"/>
          </a:xfrm>
          <a:prstGeom prst="parallelogram">
            <a:avLst>
              <a:gd name="adj" fmla="val 14430"/>
            </a:avLst>
          </a:prstGeom>
          <a:blipFill dpi="0" rotWithShape="1">
            <a:blip r:embed="rId3"/>
            <a:srcRect/>
            <a:tile tx="0" ty="0" sx="1200" sy="12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p:cNvSpPr/>
          <p:nvPr/>
        </p:nvSpPr>
        <p:spPr>
          <a:xfrm>
            <a:off x="1785918" y="0"/>
            <a:ext cx="2786082" cy="5143500"/>
          </a:xfrm>
          <a:prstGeom prst="parallelogram">
            <a:avLst>
              <a:gd name="adj" fmla="val 14430"/>
            </a:avLst>
          </a:prstGeom>
          <a:blipFill dpi="0" rotWithShape="1">
            <a:blip r:embed="rId4" cstate="print"/>
            <a:srcRect/>
            <a:stretch>
              <a:fillRect l="-10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6572264" y="0"/>
            <a:ext cx="2928926" cy="5143500"/>
          </a:xfrm>
          <a:prstGeom prst="parallelogram">
            <a:avLst>
              <a:gd name="adj" fmla="val 12208"/>
            </a:avLst>
          </a:prstGeom>
          <a:blipFill dpi="0" rotWithShape="1">
            <a:blip r:embed="rId5"/>
            <a:srcRect/>
            <a:stretch>
              <a:fillRect l="-100000" r="-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1785918" y="0"/>
            <a:ext cx="2786082" cy="5143500"/>
          </a:xfrm>
          <a:prstGeom prst="parallelogram">
            <a:avLst>
              <a:gd name="adj" fmla="val 14430"/>
            </a:avLst>
          </a:prstGeom>
          <a:blipFill dpi="0" rotWithShape="0">
            <a:blip r:embed="rId6"/>
            <a:srcRect/>
            <a:tile tx="-3810000" ty="6350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143372" y="0"/>
            <a:ext cx="2857520" cy="5143500"/>
            <a:chOff x="4143372" y="0"/>
            <a:chExt cx="2857520" cy="5143500"/>
          </a:xfrm>
        </p:grpSpPr>
        <p:sp>
          <p:nvSpPr>
            <p:cNvPr id="7" name="Parallelogram 6"/>
            <p:cNvSpPr/>
            <p:nvPr/>
          </p:nvSpPr>
          <p:spPr>
            <a:xfrm>
              <a:off x="4143372" y="0"/>
              <a:ext cx="2857520" cy="5143500"/>
            </a:xfrm>
            <a:prstGeom prst="parallelogram">
              <a:avLst>
                <a:gd name="adj" fmla="val 14430"/>
              </a:avLst>
            </a:prstGeom>
            <a:blipFill dpi="0" rotWithShape="1">
              <a:blip r:embed="rId7"/>
              <a:srcRect/>
              <a:tile tx="127000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Stama\Desktop\Parallax stuff\simsicon.png"/>
            <p:cNvPicPr>
              <a:picLocks noChangeAspect="1" noChangeArrowheads="1"/>
            </p:cNvPicPr>
            <p:nvPr/>
          </p:nvPicPr>
          <p:blipFill>
            <a:blip r:embed="rId8" cstate="print"/>
            <a:srcRect/>
            <a:stretch>
              <a:fillRect/>
            </a:stretch>
          </p:blipFill>
          <p:spPr bwMode="auto">
            <a:xfrm>
              <a:off x="5214942" y="0"/>
              <a:ext cx="619094" cy="619094"/>
            </a:xfrm>
            <a:prstGeom prst="rect">
              <a:avLst/>
            </a:prstGeom>
            <a:noFill/>
          </p:spPr>
        </p:pic>
      </p:grpSp>
      <p:sp>
        <p:nvSpPr>
          <p:cNvPr id="11" name="Parallelogram 10"/>
          <p:cNvSpPr/>
          <p:nvPr/>
        </p:nvSpPr>
        <p:spPr>
          <a:xfrm>
            <a:off x="-571536" y="0"/>
            <a:ext cx="2786082" cy="5143500"/>
          </a:xfrm>
          <a:prstGeom prst="parallelogram">
            <a:avLst>
              <a:gd name="adj" fmla="val 14430"/>
            </a:avLst>
          </a:prstGeom>
          <a:blipFill dpi="0" rotWithShape="1">
            <a:blip r:embed="rId9"/>
            <a:srcRect/>
            <a:tile tx="2540000" ty="6350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6572264" y="0"/>
            <a:ext cx="2928926" cy="5143500"/>
          </a:xfrm>
          <a:prstGeom prst="parallelogram">
            <a:avLst>
              <a:gd name="adj" fmla="val 12208"/>
            </a:avLst>
          </a:prstGeom>
          <a:blipFill dpi="0" rotWithShape="0">
            <a:blip r:embed="rId10"/>
            <a:srcRect/>
            <a:tile tx="190500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p:cNvSpPr/>
          <p:nvPr/>
        </p:nvSpPr>
        <p:spPr>
          <a:xfrm>
            <a:off x="4143372" y="0"/>
            <a:ext cx="2857520" cy="5143500"/>
          </a:xfrm>
          <a:prstGeom prst="parallelogram">
            <a:avLst>
              <a:gd name="adj" fmla="val 14430"/>
            </a:avLst>
          </a:prstGeom>
          <a:blipFill dpi="0" rotWithShape="1">
            <a:blip r:embed="rId11"/>
            <a:srcRect/>
            <a:tile tx="101600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par>
                          <p:cTn id="33" fill="hold">
                            <p:stCondLst>
                              <p:cond delay="1500"/>
                            </p:stCondLst>
                            <p:childTnLst>
                              <p:par>
                                <p:cTn id="34" presetID="22" presetClass="entr" presetSubtype="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righ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ama\Desktop\Parallax stuff\sea-of-thieves-kraken-tentacles.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4" name="TextBox 3"/>
          <p:cNvSpPr txBox="1"/>
          <p:nvPr/>
        </p:nvSpPr>
        <p:spPr>
          <a:xfrm>
            <a:off x="3154785" y="2217807"/>
            <a:ext cx="2834430"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ln>
                  <a:solidFill>
                    <a:schemeClr val="tx1"/>
                  </a:solidFill>
                </a:ln>
                <a:solidFill>
                  <a:schemeClr val="bg1"/>
                </a:solidFill>
                <a:latin typeface="Lato Black" pitchFamily="34" charset="0"/>
              </a:rPr>
              <a:t>THRILLING</a:t>
            </a:r>
            <a:endParaRPr lang="en-US" dirty="0">
              <a:ln>
                <a:solidFill>
                  <a:schemeClr val="tx1"/>
                </a:solidFill>
              </a:ln>
              <a:solidFill>
                <a:schemeClr val="bg1"/>
              </a:solidFill>
              <a:latin typeface="Lato Black" pitchFamily="34" charset="0"/>
            </a:endParaRPr>
          </a:p>
        </p:txBody>
      </p:sp>
      <p:cxnSp>
        <p:nvCxnSpPr>
          <p:cNvPr id="9" name="Straight Connector 8"/>
          <p:cNvCxnSpPr/>
          <p:nvPr/>
        </p:nvCxnSpPr>
        <p:spPr>
          <a:xfrm rot="5400000">
            <a:off x="5644364" y="2570956"/>
            <a:ext cx="428628" cy="1588"/>
          </a:xfrm>
          <a:prstGeom prst="line">
            <a:avLst/>
          </a:prstGeom>
          <a:ln w="60325" cmpd="sng">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7778E-7 0 L -0.29149 0 " pathEditMode="relative" rAng="0" ptsTypes="AA">
                                      <p:cBhvr>
                                        <p:cTn id="6" dur="1000" fill="hold"/>
                                        <p:tgtEl>
                                          <p:spTgt spid="9"/>
                                        </p:tgtEl>
                                        <p:attrNameLst>
                                          <p:attrName>ppt_x</p:attrName>
                                          <p:attrName>ppt_y</p:attrName>
                                        </p:attrNameLst>
                                      </p:cBhvr>
                                      <p:rCtr x="-146" y="0"/>
                                    </p:animMotion>
                                  </p:childTnLst>
                                </p:cTn>
                              </p:par>
                              <p:par>
                                <p:cTn id="7" presetID="22" presetClass="entr" presetSubtype="2"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right)">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ama\Desktop\Parallax stuff\sea-of-thieves-kraken-tentacles.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pic>
        <p:nvPicPr>
          <p:cNvPr id="2051" name="Picture 3" descr="C:\Users\Stama\Desktop\Parallax stuff\rainbow-six-siege-screenshot-1.jpg"/>
          <p:cNvPicPr>
            <a:picLocks noChangeAspect="1" noChangeArrowheads="1"/>
          </p:cNvPicPr>
          <p:nvPr/>
        </p:nvPicPr>
        <p:blipFill>
          <a:blip r:embed="rId4"/>
          <a:srcRect/>
          <a:stretch>
            <a:fillRect/>
          </a:stretch>
        </p:blipFill>
        <p:spPr bwMode="auto">
          <a:xfrm>
            <a:off x="0" y="0"/>
            <a:ext cx="9144000" cy="5143500"/>
          </a:xfrm>
          <a:prstGeom prst="rect">
            <a:avLst/>
          </a:prstGeom>
          <a:noFill/>
        </p:spPr>
      </p:pic>
      <p:sp>
        <p:nvSpPr>
          <p:cNvPr id="4" name="TextBox 3"/>
          <p:cNvSpPr txBox="1"/>
          <p:nvPr/>
        </p:nvSpPr>
        <p:spPr>
          <a:xfrm>
            <a:off x="3154785" y="2217807"/>
            <a:ext cx="2834430"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ln>
                  <a:solidFill>
                    <a:schemeClr val="tx1"/>
                  </a:solidFill>
                </a:ln>
                <a:solidFill>
                  <a:schemeClr val="bg1"/>
                </a:solidFill>
                <a:latin typeface="Lato Black" pitchFamily="34" charset="0"/>
              </a:rPr>
              <a:t>THRILLING</a:t>
            </a:r>
            <a:endParaRPr lang="en-US" dirty="0">
              <a:ln>
                <a:solidFill>
                  <a:schemeClr val="tx1"/>
                </a:solidFill>
              </a:ln>
              <a:solidFill>
                <a:schemeClr val="bg1"/>
              </a:solidFill>
              <a:latin typeface="Lato Black" pitchFamily="34" charset="0"/>
            </a:endParaRPr>
          </a:p>
        </p:txBody>
      </p:sp>
      <p:cxnSp>
        <p:nvCxnSpPr>
          <p:cNvPr id="11" name="Straight Connector 10"/>
          <p:cNvCxnSpPr/>
          <p:nvPr/>
        </p:nvCxnSpPr>
        <p:spPr>
          <a:xfrm rot="5400000">
            <a:off x="2972587" y="2570956"/>
            <a:ext cx="428628" cy="1588"/>
          </a:xfrm>
          <a:prstGeom prst="line">
            <a:avLst/>
          </a:prstGeom>
          <a:ln w="603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93898" y="2217807"/>
            <a:ext cx="2756204"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ln>
                  <a:solidFill>
                    <a:schemeClr val="tx1"/>
                  </a:solidFill>
                </a:ln>
                <a:solidFill>
                  <a:schemeClr val="bg1"/>
                </a:solidFill>
                <a:latin typeface="Lato Black" pitchFamily="34" charset="0"/>
              </a:rPr>
              <a:t> EXCITING</a:t>
            </a:r>
            <a:endParaRPr lang="en-US" dirty="0">
              <a:ln>
                <a:solidFill>
                  <a:schemeClr val="tx1"/>
                </a:solidFill>
              </a:ln>
              <a:solidFill>
                <a:schemeClr val="bg1"/>
              </a:solidFill>
              <a:latin typeface="Lato Black"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0695 0 L 0.296 0 " pathEditMode="relative" rAng="0" ptsTypes="AA">
                                      <p:cBhvr>
                                        <p:cTn id="6" dur="1100" fill="hold"/>
                                        <p:tgtEl>
                                          <p:spTgt spid="11"/>
                                        </p:tgtEl>
                                        <p:attrNameLst>
                                          <p:attrName>ppt_x</p:attrName>
                                          <p:attrName>ppt_y</p:attrName>
                                        </p:attrNameLst>
                                      </p:cBhvr>
                                      <p:rCtr x="151" y="0"/>
                                    </p:animMotion>
                                  </p:childTnLst>
                                </p:cTn>
                              </p:par>
                              <p:par>
                                <p:cTn id="7" presetID="22" presetClass="exit" presetSubtype="8" fill="hold" grpId="0" nodeType="withEffect">
                                  <p:stCondLst>
                                    <p:cond delay="0"/>
                                  </p:stCondLst>
                                  <p:childTnLst>
                                    <p:animEffect transition="out" filter="wipe(left)">
                                      <p:cBhvr>
                                        <p:cTn id="8" dur="1000"/>
                                        <p:tgtEl>
                                          <p:spTgt spid="4"/>
                                        </p:tgtEl>
                                      </p:cBhvr>
                                    </p:animEffect>
                                    <p:set>
                                      <p:cBhvr>
                                        <p:cTn id="9" dur="1" fill="hold">
                                          <p:stCondLst>
                                            <p:cond delay="999"/>
                                          </p:stCondLst>
                                        </p:cTn>
                                        <p:tgtEl>
                                          <p:spTgt spid="4"/>
                                        </p:tgtEl>
                                        <p:attrNameLst>
                                          <p:attrName>style.visibility</p:attrName>
                                        </p:attrNameLst>
                                      </p:cBhvr>
                                      <p:to>
                                        <p:strVal val="hidden"/>
                                      </p:to>
                                    </p:set>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2976" y="1500180"/>
            <a:ext cx="1643074" cy="707886"/>
          </a:xfrm>
          <a:prstGeom prst="rect">
            <a:avLst/>
          </a:prstGeom>
          <a:noFill/>
        </p:spPr>
        <p:txBody>
          <a:bodyPr wrap="square" rtlCol="0">
            <a:spAutoFit/>
          </a:bodyPr>
          <a:lstStyle/>
          <a:p>
            <a:r>
              <a:rPr lang="en-US" sz="4000" dirty="0" smtClean="0">
                <a:solidFill>
                  <a:schemeClr val="bg1"/>
                </a:solidFill>
                <a:latin typeface="Lato Black" pitchFamily="34" charset="0"/>
              </a:rPr>
              <a:t>Why?</a:t>
            </a:r>
            <a:endParaRPr lang="en-US" sz="4000" dirty="0">
              <a:solidFill>
                <a:schemeClr val="bg1"/>
              </a:solidFill>
              <a:latin typeface="Lato Black" pitchFamily="34" charset="0"/>
            </a:endParaRPr>
          </a:p>
        </p:txBody>
      </p:sp>
      <p:sp>
        <p:nvSpPr>
          <p:cNvPr id="6" name="TextBox 5"/>
          <p:cNvSpPr txBox="1"/>
          <p:nvPr/>
        </p:nvSpPr>
        <p:spPr>
          <a:xfrm>
            <a:off x="500034" y="2786064"/>
            <a:ext cx="3429024" cy="1323439"/>
          </a:xfrm>
          <a:prstGeom prst="rect">
            <a:avLst/>
          </a:prstGeom>
          <a:noFill/>
        </p:spPr>
        <p:txBody>
          <a:bodyPr wrap="square" rtlCol="0">
            <a:spAutoFit/>
          </a:bodyPr>
          <a:lstStyle/>
          <a:p>
            <a:r>
              <a:rPr lang="en-US" sz="2000" dirty="0" smtClean="0">
                <a:solidFill>
                  <a:schemeClr val="bg1">
                    <a:lumMod val="75000"/>
                  </a:schemeClr>
                </a:solidFill>
                <a:latin typeface="Lato Light" pitchFamily="34" charset="0"/>
              </a:rPr>
              <a:t>Because the gaming industry has grown into a over $100 billion giant that dwarfs films, books, music and TV.</a:t>
            </a:r>
            <a:endParaRPr lang="en-US" sz="2000" dirty="0">
              <a:solidFill>
                <a:schemeClr val="bg1">
                  <a:lumMod val="75000"/>
                </a:schemeClr>
              </a:solidFill>
              <a:latin typeface="Lato Light" pitchFamily="34" charset="0"/>
            </a:endParaRPr>
          </a:p>
        </p:txBody>
      </p:sp>
      <p:grpSp>
        <p:nvGrpSpPr>
          <p:cNvPr id="19" name="Group 18"/>
          <p:cNvGrpSpPr/>
          <p:nvPr/>
        </p:nvGrpSpPr>
        <p:grpSpPr>
          <a:xfrm>
            <a:off x="5214942" y="-2357472"/>
            <a:ext cx="4150669" cy="9556296"/>
            <a:chOff x="5495121" y="-1998603"/>
            <a:chExt cx="4150669" cy="9556296"/>
          </a:xfrm>
          <a:blipFill>
            <a:blip r:embed="rId4"/>
            <a:stretch>
              <a:fillRect/>
            </a:stretch>
          </a:blipFill>
        </p:grpSpPr>
        <p:sp>
          <p:nvSpPr>
            <p:cNvPr id="11" name="Rounded Rectangle 10"/>
            <p:cNvSpPr/>
            <p:nvPr/>
          </p:nvSpPr>
          <p:spPr>
            <a:xfrm rot="18592999">
              <a:off x="3114288" y="509006"/>
              <a:ext cx="5304268" cy="54260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8592999">
              <a:off x="3250186" y="1033239"/>
              <a:ext cx="6329103" cy="10035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18592999">
              <a:off x="3571070" y="1592972"/>
              <a:ext cx="8186732" cy="10035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8592999">
              <a:off x="5107576" y="2962658"/>
              <a:ext cx="6329103" cy="10035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18592999">
              <a:off x="5979448" y="3891351"/>
              <a:ext cx="6329103" cy="10035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42908" y="0"/>
            <a:ext cx="9787006" cy="2857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6215058" y="2428890"/>
            <a:ext cx="5572164" cy="28572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2" presetClass="entr" presetSubtype="3"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1+#ppt_w/2"/>
                                          </p:val>
                                        </p:tav>
                                        <p:tav tm="100000">
                                          <p:val>
                                            <p:strVal val="#ppt_x"/>
                                          </p:val>
                                        </p:tav>
                                      </p:tavLst>
                                    </p:anim>
                                    <p:anim calcmode="lin" valueType="num">
                                      <p:cBhvr additive="base">
                                        <p:cTn id="18"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1"/>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C:\Users\Stama\Desktop\Parallax stuff\rainbow-six-siege-screenshot-1.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pic>
        <p:nvPicPr>
          <p:cNvPr id="3074" name="Picture 2" descr="C:\Users\Stama\Desktop\Parallax stuff\Garry'sMod.png"/>
          <p:cNvPicPr>
            <a:picLocks noChangeAspect="1" noChangeArrowheads="1"/>
          </p:cNvPicPr>
          <p:nvPr/>
        </p:nvPicPr>
        <p:blipFill>
          <a:blip r:embed="rId4"/>
          <a:srcRect/>
          <a:stretch>
            <a:fillRect/>
          </a:stretch>
        </p:blipFill>
        <p:spPr bwMode="auto">
          <a:xfrm>
            <a:off x="0" y="0"/>
            <a:ext cx="9256698" cy="5786460"/>
          </a:xfrm>
          <a:prstGeom prst="rect">
            <a:avLst/>
          </a:prstGeom>
          <a:noFill/>
        </p:spPr>
      </p:pic>
      <p:cxnSp>
        <p:nvCxnSpPr>
          <p:cNvPr id="8" name="Straight Connector 7"/>
          <p:cNvCxnSpPr/>
          <p:nvPr/>
        </p:nvCxnSpPr>
        <p:spPr>
          <a:xfrm rot="5400000">
            <a:off x="5682464" y="2570956"/>
            <a:ext cx="428628" cy="1588"/>
          </a:xfrm>
          <a:prstGeom prst="line">
            <a:avLst/>
          </a:prstGeom>
          <a:ln w="603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91818" y="2217807"/>
            <a:ext cx="2363147"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solidFill>
                  <a:schemeClr val="bg1"/>
                </a:solidFill>
                <a:latin typeface="Lato Black" pitchFamily="34" charset="0"/>
              </a:rPr>
              <a:t>    </a:t>
            </a:r>
            <a:r>
              <a:rPr lang="en-US" sz="4000" dirty="0" smtClean="0">
                <a:ln>
                  <a:solidFill>
                    <a:schemeClr val="tx1"/>
                  </a:solidFill>
                </a:ln>
                <a:solidFill>
                  <a:schemeClr val="bg1"/>
                </a:solidFill>
                <a:latin typeface="Lato Black" pitchFamily="34" charset="0"/>
              </a:rPr>
              <a:t>FUNNY</a:t>
            </a:r>
            <a:endParaRPr lang="en-US" dirty="0">
              <a:ln>
                <a:solidFill>
                  <a:schemeClr val="tx1"/>
                </a:solidFill>
              </a:ln>
              <a:solidFill>
                <a:schemeClr val="bg1"/>
              </a:solidFill>
              <a:latin typeface="Lato Black" pitchFamily="34" charset="0"/>
            </a:endParaRPr>
          </a:p>
        </p:txBody>
      </p:sp>
      <p:sp>
        <p:nvSpPr>
          <p:cNvPr id="14" name="TextBox 13"/>
          <p:cNvSpPr txBox="1"/>
          <p:nvPr/>
        </p:nvSpPr>
        <p:spPr>
          <a:xfrm>
            <a:off x="3193898" y="2217807"/>
            <a:ext cx="2756204"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solidFill>
                  <a:schemeClr val="bg1"/>
                </a:solidFill>
                <a:latin typeface="Lato Black" pitchFamily="34" charset="0"/>
              </a:rPr>
              <a:t> </a:t>
            </a:r>
            <a:r>
              <a:rPr lang="en-US" sz="4000" dirty="0" smtClean="0">
                <a:ln>
                  <a:solidFill>
                    <a:schemeClr val="tx1"/>
                  </a:solidFill>
                </a:ln>
                <a:solidFill>
                  <a:schemeClr val="bg1"/>
                </a:solidFill>
                <a:latin typeface="Lato Black" pitchFamily="34" charset="0"/>
              </a:rPr>
              <a:t>EXCITING</a:t>
            </a:r>
            <a:endParaRPr lang="en-US" dirty="0">
              <a:ln>
                <a:solidFill>
                  <a:schemeClr val="tx1"/>
                </a:solidFill>
              </a:ln>
              <a:solidFill>
                <a:schemeClr val="bg1"/>
              </a:solidFill>
              <a:latin typeface="Lato Black"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7778E-7 0 L -0.29149 0 " pathEditMode="relative" rAng="0" ptsTypes="AA">
                                      <p:cBhvr>
                                        <p:cTn id="6" dur="1000" fill="hold"/>
                                        <p:tgtEl>
                                          <p:spTgt spid="8"/>
                                        </p:tgtEl>
                                        <p:attrNameLst>
                                          <p:attrName>ppt_x</p:attrName>
                                          <p:attrName>ppt_y</p:attrName>
                                        </p:attrNameLst>
                                      </p:cBhvr>
                                      <p:rCtr x="-146" y="0"/>
                                    </p:animMotion>
                                  </p:childTnLst>
                                </p:cTn>
                              </p:par>
                              <p:par>
                                <p:cTn id="7" presetID="22" presetClass="exit" presetSubtype="2" fill="hold" grpId="0" nodeType="withEffect">
                                  <p:stCondLst>
                                    <p:cond delay="0"/>
                                  </p:stCondLst>
                                  <p:childTnLst>
                                    <p:animEffect transition="out" filter="wipe(right)">
                                      <p:cBhvr>
                                        <p:cTn id="8" dur="1000"/>
                                        <p:tgtEl>
                                          <p:spTgt spid="14"/>
                                        </p:tgtEl>
                                      </p:cBhvr>
                                    </p:animEffect>
                                    <p:set>
                                      <p:cBhvr>
                                        <p:cTn id="9" dur="1" fill="hold">
                                          <p:stCondLst>
                                            <p:cond delay="999"/>
                                          </p:stCondLst>
                                        </p:cTn>
                                        <p:tgtEl>
                                          <p:spTgt spid="14"/>
                                        </p:tgtEl>
                                        <p:attrNameLst>
                                          <p:attrName>style.visibility</p:attrName>
                                        </p:attrNameLst>
                                      </p:cBhvr>
                                      <p:to>
                                        <p:strVal val="hidden"/>
                                      </p:to>
                                    </p:set>
                                  </p:childTnLst>
                                </p:cTn>
                              </p:par>
                              <p:par>
                                <p:cTn id="10" presetID="22" presetClass="entr" presetSubtype="2"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Stama\Desktop\Parallax stuff\Garry'sMod.png"/>
          <p:cNvPicPr>
            <a:picLocks noChangeAspect="1" noChangeArrowheads="1"/>
          </p:cNvPicPr>
          <p:nvPr/>
        </p:nvPicPr>
        <p:blipFill>
          <a:blip r:embed="rId3"/>
          <a:srcRect/>
          <a:stretch>
            <a:fillRect/>
          </a:stretch>
        </p:blipFill>
        <p:spPr bwMode="auto">
          <a:xfrm>
            <a:off x="0" y="0"/>
            <a:ext cx="9256698" cy="5786460"/>
          </a:xfrm>
          <a:prstGeom prst="rect">
            <a:avLst/>
          </a:prstGeom>
          <a:noFill/>
        </p:spPr>
      </p:pic>
      <p:pic>
        <p:nvPicPr>
          <p:cNvPr id="4099" name="Picture 3" descr="C:\Users\Stama\Desktop\Parallax stuff\thatdragoncancer.jpg"/>
          <p:cNvPicPr>
            <a:picLocks noChangeAspect="1" noChangeArrowheads="1"/>
          </p:cNvPicPr>
          <p:nvPr/>
        </p:nvPicPr>
        <p:blipFill>
          <a:blip r:embed="rId4"/>
          <a:srcRect/>
          <a:stretch>
            <a:fillRect/>
          </a:stretch>
        </p:blipFill>
        <p:spPr bwMode="auto">
          <a:xfrm>
            <a:off x="0" y="1"/>
            <a:ext cx="9322631" cy="6215087"/>
          </a:xfrm>
          <a:prstGeom prst="rect">
            <a:avLst/>
          </a:prstGeom>
          <a:noFill/>
        </p:spPr>
      </p:pic>
      <p:cxnSp>
        <p:nvCxnSpPr>
          <p:cNvPr id="11" name="Straight Connector 10"/>
          <p:cNvCxnSpPr/>
          <p:nvPr/>
        </p:nvCxnSpPr>
        <p:spPr>
          <a:xfrm rot="5400000">
            <a:off x="2972587" y="2570956"/>
            <a:ext cx="428628" cy="1588"/>
          </a:xfrm>
          <a:prstGeom prst="line">
            <a:avLst/>
          </a:prstGeom>
          <a:ln w="603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01817" y="2248585"/>
            <a:ext cx="2740366" cy="646331"/>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3600" dirty="0" smtClean="0">
                <a:solidFill>
                  <a:schemeClr val="bg1"/>
                </a:solidFill>
                <a:latin typeface="Lato Black" pitchFamily="34" charset="0"/>
              </a:rPr>
              <a:t> </a:t>
            </a:r>
            <a:r>
              <a:rPr lang="en-US" sz="3200" dirty="0" smtClean="0">
                <a:ln>
                  <a:solidFill>
                    <a:schemeClr val="tx1"/>
                  </a:solidFill>
                </a:ln>
                <a:solidFill>
                  <a:schemeClr val="bg1"/>
                </a:solidFill>
                <a:latin typeface="Lato Black" pitchFamily="34" charset="0"/>
              </a:rPr>
              <a:t>EMOTIONAL</a:t>
            </a:r>
            <a:endParaRPr lang="en-US" sz="1600" dirty="0">
              <a:ln>
                <a:solidFill>
                  <a:schemeClr val="tx1"/>
                </a:solidFill>
              </a:ln>
              <a:solidFill>
                <a:schemeClr val="bg1"/>
              </a:solidFill>
              <a:latin typeface="Lato Black" pitchFamily="34" charset="0"/>
            </a:endParaRPr>
          </a:p>
        </p:txBody>
      </p:sp>
      <p:sp>
        <p:nvSpPr>
          <p:cNvPr id="10" name="TextBox 9"/>
          <p:cNvSpPr txBox="1"/>
          <p:nvPr/>
        </p:nvSpPr>
        <p:spPr>
          <a:xfrm>
            <a:off x="3191818" y="2217807"/>
            <a:ext cx="2363147"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solidFill>
                  <a:schemeClr val="bg1"/>
                </a:solidFill>
                <a:latin typeface="Lato Black" pitchFamily="34" charset="0"/>
              </a:rPr>
              <a:t>    </a:t>
            </a:r>
            <a:r>
              <a:rPr lang="en-US" sz="4000" dirty="0" smtClean="0">
                <a:ln>
                  <a:solidFill>
                    <a:schemeClr val="tx1"/>
                  </a:solidFill>
                </a:ln>
                <a:solidFill>
                  <a:schemeClr val="bg1"/>
                </a:solidFill>
                <a:latin typeface="Lato Black" pitchFamily="34" charset="0"/>
              </a:rPr>
              <a:t>FUNNY</a:t>
            </a:r>
            <a:endParaRPr lang="en-US" dirty="0">
              <a:ln>
                <a:solidFill>
                  <a:schemeClr val="tx1"/>
                </a:solidFill>
              </a:ln>
              <a:solidFill>
                <a:schemeClr val="bg1"/>
              </a:solidFill>
              <a:latin typeface="Lato Black"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5E-6 0 L 0.29323 0 " pathEditMode="relative" rAng="0" ptsTypes="AA">
                                      <p:cBhvr>
                                        <p:cTn id="6" dur="1100" fill="hold"/>
                                        <p:tgtEl>
                                          <p:spTgt spid="11"/>
                                        </p:tgtEl>
                                        <p:attrNameLst>
                                          <p:attrName>ppt_x</p:attrName>
                                          <p:attrName>ppt_y</p:attrName>
                                        </p:attrNameLst>
                                      </p:cBhvr>
                                      <p:rCtr x="147" y="0"/>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1000"/>
                                        <p:tgtEl>
                                          <p:spTgt spid="6"/>
                                        </p:tgtEl>
                                      </p:cBhvr>
                                    </p:animEffect>
                                  </p:childTnLst>
                                </p:cTn>
                              </p:par>
                              <p:par>
                                <p:cTn id="10" presetID="10" presetClass="entr" presetSubtype="0"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1000"/>
                                        <p:tgtEl>
                                          <p:spTgt spid="4099"/>
                                        </p:tgtEl>
                                      </p:cBhvr>
                                    </p:animEffect>
                                  </p:childTnLst>
                                </p:cTn>
                              </p:par>
                              <p:par>
                                <p:cTn id="13" presetID="22" presetClass="exit" presetSubtype="8" fill="hold" grpId="0" nodeType="withEffect">
                                  <p:stCondLst>
                                    <p:cond delay="0"/>
                                  </p:stCondLst>
                                  <p:childTnLst>
                                    <p:animEffect transition="out" filter="wipe(left)">
                                      <p:cBhvr>
                                        <p:cTn id="14" dur="1000"/>
                                        <p:tgtEl>
                                          <p:spTgt spid="10"/>
                                        </p:tgtEl>
                                      </p:cBhvr>
                                    </p:animEffect>
                                    <p:set>
                                      <p:cBhvr>
                                        <p:cTn id="15"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Stama\Desktop\Parallax stuff\thatdragoncancer.jpg"/>
          <p:cNvPicPr>
            <a:picLocks noChangeAspect="1" noChangeArrowheads="1"/>
          </p:cNvPicPr>
          <p:nvPr/>
        </p:nvPicPr>
        <p:blipFill>
          <a:blip r:embed="rId3"/>
          <a:srcRect/>
          <a:stretch>
            <a:fillRect/>
          </a:stretch>
        </p:blipFill>
        <p:spPr bwMode="auto">
          <a:xfrm>
            <a:off x="0" y="1"/>
            <a:ext cx="9322631" cy="6215087"/>
          </a:xfrm>
          <a:prstGeom prst="rect">
            <a:avLst/>
          </a:prstGeom>
          <a:noFill/>
        </p:spPr>
      </p:pic>
      <p:pic>
        <p:nvPicPr>
          <p:cNvPr id="5122" name="Picture 2" descr="C:\Users\Stama\Desktop\Parallax stuff\overcooked.jpg"/>
          <p:cNvPicPr>
            <a:picLocks noChangeAspect="1" noChangeArrowheads="1"/>
          </p:cNvPicPr>
          <p:nvPr/>
        </p:nvPicPr>
        <p:blipFill>
          <a:blip r:embed="rId4"/>
          <a:srcRect/>
          <a:stretch>
            <a:fillRect/>
          </a:stretch>
        </p:blipFill>
        <p:spPr bwMode="auto">
          <a:xfrm>
            <a:off x="0" y="0"/>
            <a:ext cx="9144000" cy="5143500"/>
          </a:xfrm>
          <a:prstGeom prst="rect">
            <a:avLst/>
          </a:prstGeom>
          <a:noFill/>
        </p:spPr>
      </p:pic>
      <p:sp>
        <p:nvSpPr>
          <p:cNvPr id="6" name="TextBox 5"/>
          <p:cNvSpPr txBox="1"/>
          <p:nvPr/>
        </p:nvSpPr>
        <p:spPr>
          <a:xfrm>
            <a:off x="3201817" y="2248585"/>
            <a:ext cx="2740366" cy="646331"/>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3600" dirty="0" smtClean="0">
                <a:solidFill>
                  <a:schemeClr val="bg1"/>
                </a:solidFill>
                <a:latin typeface="Lato Black" pitchFamily="34" charset="0"/>
              </a:rPr>
              <a:t> </a:t>
            </a:r>
            <a:r>
              <a:rPr lang="en-US" sz="3200" dirty="0" smtClean="0">
                <a:ln>
                  <a:solidFill>
                    <a:schemeClr val="tx1"/>
                  </a:solidFill>
                </a:ln>
                <a:solidFill>
                  <a:schemeClr val="bg1"/>
                </a:solidFill>
                <a:latin typeface="Lato Black" pitchFamily="34" charset="0"/>
              </a:rPr>
              <a:t>EMOTIONAL</a:t>
            </a:r>
            <a:endParaRPr lang="en-US" sz="1600" dirty="0">
              <a:ln>
                <a:solidFill>
                  <a:schemeClr val="tx1"/>
                </a:solidFill>
              </a:ln>
              <a:solidFill>
                <a:schemeClr val="bg1"/>
              </a:solidFill>
              <a:latin typeface="Lato Black" pitchFamily="34" charset="0"/>
            </a:endParaRPr>
          </a:p>
        </p:txBody>
      </p:sp>
      <p:sp>
        <p:nvSpPr>
          <p:cNvPr id="10" name="TextBox 9"/>
          <p:cNvSpPr txBox="1"/>
          <p:nvPr/>
        </p:nvSpPr>
        <p:spPr>
          <a:xfrm>
            <a:off x="3191818" y="2217807"/>
            <a:ext cx="2684709" cy="70788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4000" dirty="0" smtClean="0">
                <a:solidFill>
                  <a:schemeClr val="bg1"/>
                </a:solidFill>
                <a:latin typeface="Lato Black" pitchFamily="34" charset="0"/>
              </a:rPr>
              <a:t> </a:t>
            </a:r>
            <a:r>
              <a:rPr lang="en-US" sz="4000" dirty="0" smtClean="0">
                <a:ln>
                  <a:solidFill>
                    <a:schemeClr val="tx1"/>
                  </a:solidFill>
                </a:ln>
                <a:solidFill>
                  <a:schemeClr val="bg1"/>
                </a:solidFill>
                <a:latin typeface="Lato Black" pitchFamily="34" charset="0"/>
              </a:rPr>
              <a:t>FRIENDLY</a:t>
            </a:r>
            <a:endParaRPr lang="en-US" dirty="0">
              <a:ln>
                <a:solidFill>
                  <a:schemeClr val="tx1"/>
                </a:solidFill>
              </a:ln>
              <a:solidFill>
                <a:schemeClr val="bg1"/>
              </a:solidFill>
              <a:latin typeface="Lato Black" pitchFamily="34" charset="0"/>
            </a:endParaRPr>
          </a:p>
        </p:txBody>
      </p:sp>
      <p:cxnSp>
        <p:nvCxnSpPr>
          <p:cNvPr id="9" name="Straight Connector 8"/>
          <p:cNvCxnSpPr/>
          <p:nvPr/>
        </p:nvCxnSpPr>
        <p:spPr>
          <a:xfrm rot="5400000">
            <a:off x="5682464" y="2570956"/>
            <a:ext cx="428628" cy="1588"/>
          </a:xfrm>
          <a:prstGeom prst="line">
            <a:avLst/>
          </a:prstGeom>
          <a:ln w="60325" cmpd="sng">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7778E-7 0 L -0.29149 0 " pathEditMode="relative" rAng="0" ptsTypes="AA">
                                      <p:cBhvr>
                                        <p:cTn id="6" dur="1000" fill="hold"/>
                                        <p:tgtEl>
                                          <p:spTgt spid="9"/>
                                        </p:tgtEl>
                                        <p:attrNameLst>
                                          <p:attrName>ppt_x</p:attrName>
                                          <p:attrName>ppt_y</p:attrName>
                                        </p:attrNameLst>
                                      </p:cBhvr>
                                      <p:rCtr x="-146" y="0"/>
                                    </p:animMotion>
                                  </p:childTnLst>
                                </p:cTn>
                              </p:par>
                              <p:par>
                                <p:cTn id="7" presetID="22" presetClass="exit" presetSubtype="2" fill="hold" grpId="0" nodeType="withEffect">
                                  <p:stCondLst>
                                    <p:cond delay="0"/>
                                  </p:stCondLst>
                                  <p:childTnLst>
                                    <p:animEffect transition="out" filter="wipe(right)">
                                      <p:cBhvr>
                                        <p:cTn id="8" dur="1000"/>
                                        <p:tgtEl>
                                          <p:spTgt spid="6"/>
                                        </p:tgtEl>
                                      </p:cBhvr>
                                    </p:animEffect>
                                    <p:set>
                                      <p:cBhvr>
                                        <p:cTn id="9" dur="1" fill="hold">
                                          <p:stCondLst>
                                            <p:cond delay="999"/>
                                          </p:stCondLst>
                                        </p:cTn>
                                        <p:tgtEl>
                                          <p:spTgt spid="6"/>
                                        </p:tgtEl>
                                        <p:attrNameLst>
                                          <p:attrName>style.visibility</p:attrName>
                                        </p:attrNameLst>
                                      </p:cBhvr>
                                      <p:to>
                                        <p:strVal val="hidden"/>
                                      </p:to>
                                    </p:set>
                                  </p:childTnLst>
                                </p:cTn>
                              </p:par>
                              <p:par>
                                <p:cTn id="10" presetID="22" presetClass="entr" presetSubtype="2"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357554" y="1785932"/>
            <a:ext cx="2428892" cy="646331"/>
          </a:xfrm>
          <a:prstGeom prst="rect">
            <a:avLst/>
          </a:prstGeom>
          <a:noFill/>
        </p:spPr>
        <p:txBody>
          <a:bodyPr wrap="square" rtlCol="0">
            <a:spAutoFit/>
          </a:bodyPr>
          <a:lstStyle/>
          <a:p>
            <a:r>
              <a:rPr lang="en-US" sz="3600" dirty="0" smtClean="0">
                <a:solidFill>
                  <a:schemeClr val="bg1"/>
                </a:solidFill>
                <a:latin typeface="Lato Black" pitchFamily="34" charset="0"/>
              </a:rPr>
              <a:t>Final ideas</a:t>
            </a:r>
            <a:endParaRPr lang="en-US" sz="4000" dirty="0">
              <a:solidFill>
                <a:schemeClr val="bg1"/>
              </a:solidFill>
              <a:latin typeface="Lato Black" pitchFamily="34" charset="0"/>
            </a:endParaRPr>
          </a:p>
        </p:txBody>
      </p:sp>
      <p:sp>
        <p:nvSpPr>
          <p:cNvPr id="13" name="TextBox 12"/>
          <p:cNvSpPr txBox="1"/>
          <p:nvPr/>
        </p:nvSpPr>
        <p:spPr>
          <a:xfrm>
            <a:off x="1785918" y="2387084"/>
            <a:ext cx="5572164" cy="646331"/>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Before wrapping it all up there are three important things to mention before ending the presentation.</a:t>
            </a:r>
            <a:endParaRPr lang="en-US" dirty="0">
              <a:solidFill>
                <a:schemeClr val="bg1">
                  <a:lumMod val="75000"/>
                </a:schemeClr>
              </a:solidFill>
              <a:latin typeface="Lato Light" pitchFamily="34" charset="0"/>
            </a:endParaRPr>
          </a:p>
        </p:txBody>
      </p:sp>
      <p:sp>
        <p:nvSpPr>
          <p:cNvPr id="14" name="Rectangle 13"/>
          <p:cNvSpPr/>
          <p:nvPr/>
        </p:nvSpPr>
        <p:spPr>
          <a:xfrm>
            <a:off x="0" y="0"/>
            <a:ext cx="9144000" cy="1714494"/>
          </a:xfrm>
          <a:prstGeom prst="rect">
            <a:avLst/>
          </a:prstGeom>
          <a:solidFill>
            <a:srgbClr val="78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There’s a video game for everyone.</a:t>
            </a:r>
            <a:endParaRPr lang="en-US" sz="4000" dirty="0">
              <a:latin typeface="Lato Black" pitchFamily="34" charset="0"/>
            </a:endParaRPr>
          </a:p>
        </p:txBody>
      </p:sp>
      <p:sp>
        <p:nvSpPr>
          <p:cNvPr id="18" name="Rectangle 17"/>
          <p:cNvSpPr/>
          <p:nvPr/>
        </p:nvSpPr>
        <p:spPr>
          <a:xfrm>
            <a:off x="0" y="1714494"/>
            <a:ext cx="9144000" cy="1714494"/>
          </a:xfrm>
          <a:prstGeom prst="rect">
            <a:avLst/>
          </a:prstGeom>
          <a:solidFill>
            <a:srgbClr val="44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You do socialize while playing.</a:t>
            </a:r>
            <a:endParaRPr lang="en-US" sz="4000" dirty="0">
              <a:latin typeface="Lato Black" pitchFamily="34" charset="0"/>
            </a:endParaRPr>
          </a:p>
        </p:txBody>
      </p:sp>
      <p:sp>
        <p:nvSpPr>
          <p:cNvPr id="19" name="Rectangle 18"/>
          <p:cNvSpPr/>
          <p:nvPr/>
        </p:nvSpPr>
        <p:spPr>
          <a:xfrm>
            <a:off x="0" y="3429006"/>
            <a:ext cx="9144000" cy="1714494"/>
          </a:xfrm>
          <a:prstGeom prst="rect">
            <a:avLst/>
          </a:prstGeom>
          <a:solidFill>
            <a:srgbClr val="E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There are good things, and bad ones.</a:t>
            </a:r>
            <a:endParaRPr lang="en-US" sz="4000" dirty="0">
              <a:latin typeface="Lato Black"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5000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0-#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4" decel="5000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86116" y="2248585"/>
            <a:ext cx="2571768" cy="646331"/>
          </a:xfrm>
          <a:prstGeom prst="rect">
            <a:avLst/>
          </a:prstGeom>
          <a:noFill/>
        </p:spPr>
        <p:txBody>
          <a:bodyPr wrap="square" rtlCol="0">
            <a:spAutoFit/>
          </a:bodyPr>
          <a:lstStyle/>
          <a:p>
            <a:r>
              <a:rPr lang="en-US" sz="3600" dirty="0" smtClean="0">
                <a:solidFill>
                  <a:schemeClr val="bg1"/>
                </a:solidFill>
                <a:latin typeface="Lato Black" pitchFamily="34" charset="0"/>
              </a:rPr>
              <a:t>Thank you!</a:t>
            </a:r>
            <a:endParaRPr lang="en-US" sz="4000" dirty="0">
              <a:solidFill>
                <a:schemeClr val="bg1"/>
              </a:solidFill>
              <a:latin typeface="Lato Black" pitchFamily="34" charset="0"/>
            </a:endParaRPr>
          </a:p>
        </p:txBody>
      </p:sp>
      <p:sp>
        <p:nvSpPr>
          <p:cNvPr id="6" name="TextBox 5"/>
          <p:cNvSpPr txBox="1"/>
          <p:nvPr/>
        </p:nvSpPr>
        <p:spPr>
          <a:xfrm>
            <a:off x="1785918" y="1371422"/>
            <a:ext cx="5572164" cy="2523768"/>
          </a:xfrm>
          <a:prstGeom prst="rect">
            <a:avLst/>
          </a:prstGeom>
          <a:noFill/>
        </p:spPr>
        <p:txBody>
          <a:bodyPr wrap="square" rtlCol="0">
            <a:spAutoFit/>
          </a:bodyPr>
          <a:lstStyle/>
          <a:p>
            <a:pPr algn="ctr"/>
            <a:r>
              <a:rPr lang="en-US" sz="3200" u="sng" dirty="0" smtClean="0">
                <a:solidFill>
                  <a:schemeClr val="bg1">
                    <a:lumMod val="75000"/>
                  </a:schemeClr>
                </a:solidFill>
                <a:latin typeface="Lato Light" pitchFamily="34" charset="0"/>
              </a:rPr>
              <a:t>Bibliography</a:t>
            </a:r>
          </a:p>
          <a:p>
            <a:pPr algn="ctr"/>
            <a:r>
              <a:rPr lang="en-US" dirty="0" smtClean="0">
                <a:ln w="3175">
                  <a:solidFill>
                    <a:schemeClr val="bg1">
                      <a:lumMod val="75000"/>
                    </a:schemeClr>
                  </a:solidFill>
                </a:ln>
                <a:solidFill>
                  <a:schemeClr val="bg1">
                    <a:lumMod val="75000"/>
                  </a:schemeClr>
                </a:solidFill>
                <a:latin typeface="Lato Light" pitchFamily="34" charset="0"/>
                <a:hlinkClick r:id="rId3"/>
              </a:rPr>
              <a:t>Small Caps – Evolution of video games</a:t>
            </a:r>
            <a:endParaRPr lang="en-US" dirty="0" smtClean="0">
              <a:ln w="3175">
                <a:solidFill>
                  <a:schemeClr val="bg1">
                    <a:lumMod val="75000"/>
                  </a:schemeClr>
                </a:solidFill>
              </a:ln>
              <a:solidFill>
                <a:schemeClr val="bg1">
                  <a:lumMod val="75000"/>
                </a:schemeClr>
              </a:solidFill>
              <a:latin typeface="Lato Light" pitchFamily="34" charset="0"/>
            </a:endParaRPr>
          </a:p>
          <a:p>
            <a:pPr algn="ctr"/>
            <a:r>
              <a:rPr lang="en-US" dirty="0" smtClean="0">
                <a:ln w="3175">
                  <a:solidFill>
                    <a:schemeClr val="bg1">
                      <a:lumMod val="75000"/>
                    </a:schemeClr>
                  </a:solidFill>
                </a:ln>
                <a:solidFill>
                  <a:schemeClr val="bg1">
                    <a:lumMod val="75000"/>
                  </a:schemeClr>
                </a:solidFill>
                <a:latin typeface="Lato Light" pitchFamily="34" charset="0"/>
                <a:hlinkClick r:id="rId4"/>
              </a:rPr>
              <a:t>Game Industry – Game Revenues in 2017</a:t>
            </a:r>
            <a:endParaRPr lang="en-US" dirty="0" smtClean="0">
              <a:ln w="3175">
                <a:solidFill>
                  <a:schemeClr val="bg1">
                    <a:lumMod val="75000"/>
                  </a:schemeClr>
                </a:solidFill>
              </a:ln>
              <a:solidFill>
                <a:schemeClr val="bg1">
                  <a:lumMod val="75000"/>
                </a:schemeClr>
              </a:solidFill>
              <a:latin typeface="Lato Light" pitchFamily="34" charset="0"/>
            </a:endParaRPr>
          </a:p>
          <a:p>
            <a:pPr algn="ctr"/>
            <a:r>
              <a:rPr lang="en-US" dirty="0" smtClean="0">
                <a:ln w="3175">
                  <a:solidFill>
                    <a:schemeClr val="bg1">
                      <a:lumMod val="75000"/>
                    </a:schemeClr>
                  </a:solidFill>
                </a:ln>
                <a:solidFill>
                  <a:schemeClr val="bg1">
                    <a:lumMod val="75000"/>
                  </a:schemeClr>
                </a:solidFill>
                <a:latin typeface="Lato Light" pitchFamily="34" charset="0"/>
                <a:hlinkClick r:id="rId5"/>
              </a:rPr>
              <a:t>Visual Capitalist – History of video games</a:t>
            </a:r>
            <a:endParaRPr lang="en-US" dirty="0" smtClean="0">
              <a:ln w="3175">
                <a:solidFill>
                  <a:schemeClr val="bg1">
                    <a:lumMod val="75000"/>
                  </a:schemeClr>
                </a:solidFill>
              </a:ln>
              <a:solidFill>
                <a:schemeClr val="bg1">
                  <a:lumMod val="75000"/>
                </a:schemeClr>
              </a:solidFill>
              <a:latin typeface="Lato Light" pitchFamily="34" charset="0"/>
            </a:endParaRPr>
          </a:p>
          <a:p>
            <a:pPr algn="ctr"/>
            <a:r>
              <a:rPr lang="en-US" dirty="0" smtClean="0">
                <a:ln w="3175">
                  <a:solidFill>
                    <a:schemeClr val="bg1">
                      <a:lumMod val="75000"/>
                    </a:schemeClr>
                  </a:solidFill>
                </a:ln>
                <a:solidFill>
                  <a:schemeClr val="bg1">
                    <a:lumMod val="75000"/>
                  </a:schemeClr>
                </a:solidFill>
                <a:latin typeface="Lato Light" pitchFamily="34" charset="0"/>
                <a:hlinkClick r:id="rId6"/>
              </a:rPr>
              <a:t>Newzoo – Top 100 countries in game revenue</a:t>
            </a:r>
            <a:endParaRPr lang="en-US" dirty="0" smtClean="0">
              <a:ln w="3175">
                <a:solidFill>
                  <a:schemeClr val="bg1">
                    <a:lumMod val="75000"/>
                  </a:schemeClr>
                </a:solidFill>
              </a:ln>
              <a:solidFill>
                <a:schemeClr val="bg1">
                  <a:lumMod val="75000"/>
                </a:schemeClr>
              </a:solidFill>
              <a:latin typeface="Lato Light" pitchFamily="34" charset="0"/>
            </a:endParaRPr>
          </a:p>
          <a:p>
            <a:pPr algn="ctr"/>
            <a:r>
              <a:rPr lang="en-US" dirty="0" smtClean="0">
                <a:ln w="3175">
                  <a:solidFill>
                    <a:schemeClr val="bg1">
                      <a:lumMod val="75000"/>
                    </a:schemeClr>
                  </a:solidFill>
                </a:ln>
                <a:solidFill>
                  <a:schemeClr val="bg1">
                    <a:lumMod val="75000"/>
                  </a:schemeClr>
                </a:solidFill>
                <a:latin typeface="Lato Light" pitchFamily="34" charset="0"/>
                <a:hlinkClick r:id="rId7"/>
              </a:rPr>
              <a:t>Vgsales – List of highest grossing video games</a:t>
            </a:r>
            <a:endParaRPr lang="en-US" dirty="0" smtClean="0">
              <a:ln w="3175">
                <a:solidFill>
                  <a:schemeClr val="bg1">
                    <a:lumMod val="75000"/>
                  </a:schemeClr>
                </a:solidFill>
              </a:ln>
              <a:solidFill>
                <a:schemeClr val="bg1">
                  <a:lumMod val="75000"/>
                </a:schemeClr>
              </a:solidFill>
              <a:latin typeface="Lato Light" pitchFamily="34" charset="0"/>
            </a:endParaRPr>
          </a:p>
          <a:p>
            <a:pPr algn="ctr"/>
            <a:r>
              <a:rPr lang="en-US" dirty="0" smtClean="0">
                <a:ln w="3175">
                  <a:solidFill>
                    <a:schemeClr val="bg1">
                      <a:lumMod val="75000"/>
                    </a:schemeClr>
                  </a:solidFill>
                </a:ln>
                <a:solidFill>
                  <a:schemeClr val="bg1">
                    <a:lumMod val="75000"/>
                  </a:schemeClr>
                </a:solidFill>
                <a:latin typeface="Lato Light" pitchFamily="34" charset="0"/>
                <a:hlinkClick r:id="rId8"/>
              </a:rPr>
              <a:t>BigFishGames – 2017 video game statistics</a:t>
            </a:r>
            <a:endParaRPr lang="en-US" dirty="0" smtClean="0">
              <a:ln w="3175">
                <a:solidFill>
                  <a:schemeClr val="bg1">
                    <a:lumMod val="75000"/>
                  </a:schemeClr>
                </a:solidFill>
              </a:ln>
              <a:solidFill>
                <a:schemeClr val="bg1">
                  <a:lumMod val="75000"/>
                </a:schemeClr>
              </a:solidFill>
              <a:latin typeface="Lato Light" pitchFamily="34" charset="0"/>
            </a:endParaRPr>
          </a:p>
          <a:p>
            <a:pPr algn="ctr"/>
            <a:endParaRPr lang="en-US" dirty="0">
              <a:ln>
                <a:solidFill>
                  <a:schemeClr val="bg1">
                    <a:lumMod val="75000"/>
                  </a:schemeClr>
                </a:solidFill>
              </a:ln>
              <a:solidFill>
                <a:schemeClr val="bg1">
                  <a:lumMod val="75000"/>
                </a:schemeClr>
              </a:solidFill>
              <a:latin typeface="Lato Light" pitchFamily="34" charset="0"/>
            </a:endParaRPr>
          </a:p>
        </p:txBody>
      </p:sp>
      <p:sp>
        <p:nvSpPr>
          <p:cNvPr id="7" name="Rectangle 6"/>
          <p:cNvSpPr/>
          <p:nvPr/>
        </p:nvSpPr>
        <p:spPr>
          <a:xfrm>
            <a:off x="0" y="0"/>
            <a:ext cx="9144000" cy="1714494"/>
          </a:xfrm>
          <a:prstGeom prst="rect">
            <a:avLst/>
          </a:prstGeom>
          <a:solidFill>
            <a:srgbClr val="78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There’s a video game for everyone.</a:t>
            </a:r>
            <a:endParaRPr lang="en-US" sz="4000" dirty="0">
              <a:latin typeface="Lato Black" pitchFamily="34" charset="0"/>
            </a:endParaRPr>
          </a:p>
        </p:txBody>
      </p:sp>
      <p:sp>
        <p:nvSpPr>
          <p:cNvPr id="8" name="Rectangle 7"/>
          <p:cNvSpPr/>
          <p:nvPr/>
        </p:nvSpPr>
        <p:spPr>
          <a:xfrm>
            <a:off x="0" y="1714494"/>
            <a:ext cx="9144000" cy="1714494"/>
          </a:xfrm>
          <a:prstGeom prst="rect">
            <a:avLst/>
          </a:prstGeom>
          <a:solidFill>
            <a:srgbClr val="44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You do socialize while playing.</a:t>
            </a:r>
            <a:endParaRPr lang="en-US" sz="4000" dirty="0">
              <a:latin typeface="Lato Black" pitchFamily="34" charset="0"/>
            </a:endParaRPr>
          </a:p>
        </p:txBody>
      </p:sp>
      <p:sp>
        <p:nvSpPr>
          <p:cNvPr id="9" name="Rectangle 8"/>
          <p:cNvSpPr/>
          <p:nvPr/>
        </p:nvSpPr>
        <p:spPr>
          <a:xfrm>
            <a:off x="0" y="3429006"/>
            <a:ext cx="9144000" cy="1714494"/>
          </a:xfrm>
          <a:prstGeom prst="rect">
            <a:avLst/>
          </a:prstGeom>
          <a:solidFill>
            <a:srgbClr val="E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Lato Black" pitchFamily="34" charset="0"/>
              </a:rPr>
              <a:t>There are good things, and bad ones.</a:t>
            </a:r>
            <a:endParaRPr lang="en-US" sz="4000" dirty="0">
              <a:latin typeface="Lato Black"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50000" fill="hold" grpId="0" nodeType="withEffect">
                                  <p:stCondLst>
                                    <p:cond delay="0"/>
                                  </p:stCondLst>
                                  <p:childTnLst>
                                    <p:anim calcmode="lin" valueType="num">
                                      <p:cBhvr additive="base">
                                        <p:cTn id="6" dur="1000"/>
                                        <p:tgtEl>
                                          <p:spTgt spid="7"/>
                                        </p:tgtEl>
                                        <p:attrNameLst>
                                          <p:attrName>ppt_x</p:attrName>
                                        </p:attrNameLst>
                                      </p:cBhvr>
                                      <p:tavLst>
                                        <p:tav tm="0">
                                          <p:val>
                                            <p:strVal val="ppt_x"/>
                                          </p:val>
                                        </p:tav>
                                        <p:tav tm="100000">
                                          <p:val>
                                            <p:strVal val="0-ppt_w/2"/>
                                          </p:val>
                                        </p:tav>
                                      </p:tavLst>
                                    </p:anim>
                                    <p:anim calcmode="lin" valueType="num">
                                      <p:cBhvr additive="base">
                                        <p:cTn id="7" dur="1000"/>
                                        <p:tgtEl>
                                          <p:spTgt spid="7"/>
                                        </p:tgtEl>
                                        <p:attrNameLst>
                                          <p:attrName>ppt_y</p:attrName>
                                        </p:attrNameLst>
                                      </p:cBhvr>
                                      <p:tavLst>
                                        <p:tav tm="0">
                                          <p:val>
                                            <p:strVal val="ppt_y"/>
                                          </p:val>
                                        </p:tav>
                                        <p:tav tm="100000">
                                          <p:val>
                                            <p:strVal val="ppt_y"/>
                                          </p:val>
                                        </p:tav>
                                      </p:tavLst>
                                    </p:anim>
                                    <p:set>
                                      <p:cBhvr>
                                        <p:cTn id="8" dur="1" fill="hold">
                                          <p:stCondLst>
                                            <p:cond delay="999"/>
                                          </p:stCondLst>
                                        </p:cTn>
                                        <p:tgtEl>
                                          <p:spTgt spid="7"/>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8"/>
                                        </p:tgtEl>
                                        <p:attrNameLst>
                                          <p:attrName>ppt_x</p:attrName>
                                        </p:attrNameLst>
                                      </p:cBhvr>
                                      <p:tavLst>
                                        <p:tav tm="0">
                                          <p:val>
                                            <p:strVal val="ppt_x"/>
                                          </p:val>
                                        </p:tav>
                                        <p:tav tm="100000">
                                          <p:val>
                                            <p:strVal val="1+ppt_w/2"/>
                                          </p:val>
                                        </p:tav>
                                      </p:tavLst>
                                    </p:anim>
                                    <p:anim calcmode="lin" valueType="num">
                                      <p:cBhvr additive="base">
                                        <p:cTn id="11" dur="1000"/>
                                        <p:tgtEl>
                                          <p:spTgt spid="8"/>
                                        </p:tgtEl>
                                        <p:attrNameLst>
                                          <p:attrName>ppt_y</p:attrName>
                                        </p:attrNameLst>
                                      </p:cBhvr>
                                      <p:tavLst>
                                        <p:tav tm="0">
                                          <p:val>
                                            <p:strVal val="ppt_y"/>
                                          </p:val>
                                        </p:tav>
                                        <p:tav tm="100000">
                                          <p:val>
                                            <p:strVal val="ppt_y"/>
                                          </p:val>
                                        </p:tav>
                                      </p:tavLst>
                                    </p:anim>
                                    <p:set>
                                      <p:cBhvr>
                                        <p:cTn id="12" dur="1" fill="hold">
                                          <p:stCondLst>
                                            <p:cond delay="999"/>
                                          </p:stCondLst>
                                        </p:cTn>
                                        <p:tgtEl>
                                          <p:spTgt spid="8"/>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1000"/>
                                        <p:tgtEl>
                                          <p:spTgt spid="9"/>
                                        </p:tgtEl>
                                        <p:attrNameLst>
                                          <p:attrName>ppt_x</p:attrName>
                                        </p:attrNameLst>
                                      </p:cBhvr>
                                      <p:tavLst>
                                        <p:tav tm="0">
                                          <p:val>
                                            <p:strVal val="ppt_x"/>
                                          </p:val>
                                        </p:tav>
                                        <p:tav tm="100000">
                                          <p:val>
                                            <p:strVal val="ppt_x"/>
                                          </p:val>
                                        </p:tav>
                                      </p:tavLst>
                                    </p:anim>
                                    <p:anim calcmode="lin" valueType="num">
                                      <p:cBhvr additive="base">
                                        <p:cTn id="15" dur="1000"/>
                                        <p:tgtEl>
                                          <p:spTgt spid="9"/>
                                        </p:tgtEl>
                                        <p:attrNameLst>
                                          <p:attrName>ppt_y</p:attrName>
                                        </p:attrNameLst>
                                      </p:cBhvr>
                                      <p:tavLst>
                                        <p:tav tm="0">
                                          <p:val>
                                            <p:strVal val="ppt_y"/>
                                          </p:val>
                                        </p:tav>
                                        <p:tav tm="100000">
                                          <p:val>
                                            <p:strVal val="1+ppt_h/2"/>
                                          </p:val>
                                        </p:tav>
                                      </p:tavLst>
                                    </p:anim>
                                    <p:set>
                                      <p:cBhvr>
                                        <p:cTn id="16" dur="1" fill="hold">
                                          <p:stCondLst>
                                            <p:cond delay="999"/>
                                          </p:stCondLst>
                                        </p:cTn>
                                        <p:tgtEl>
                                          <p:spTgt spid="9"/>
                                        </p:tgtEl>
                                        <p:attrNameLst>
                                          <p:attrName>style.visibility</p:attrName>
                                        </p:attrNameLst>
                                      </p:cBhvr>
                                      <p:to>
                                        <p:strVal val="hidden"/>
                                      </p:to>
                                    </p:set>
                                  </p:childTnLst>
                                </p:cTn>
                              </p:par>
                            </p:childTnLst>
                          </p:cTn>
                        </p:par>
                        <p:par>
                          <p:cTn id="17" fill="hold">
                            <p:stCondLst>
                              <p:cond delay="1000"/>
                            </p:stCondLst>
                            <p:childTnLst>
                              <p:par>
                                <p:cTn id="18" presetID="64" presetClass="path" presetSubtype="0" accel="50000" decel="50000" fill="hold" grpId="0" nodeType="afterEffect">
                                  <p:stCondLst>
                                    <p:cond delay="0"/>
                                  </p:stCondLst>
                                  <p:childTnLst>
                                    <p:animMotion origin="layout" path="M 0 -3.39203E-6 L 0 -0.30831 " pathEditMode="relative" rAng="0" ptsTypes="AA">
                                      <p:cBhvr>
                                        <p:cTn id="19" dur="1000" fill="hold"/>
                                        <p:tgtEl>
                                          <p:spTgt spid="12"/>
                                        </p:tgtEl>
                                        <p:attrNameLst>
                                          <p:attrName>ppt_x</p:attrName>
                                          <p:attrName>ppt_y</p:attrName>
                                        </p:attrNameLst>
                                      </p:cBhvr>
                                      <p:rCtr x="0" y="-154"/>
                                    </p:animMotion>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Data 28"/>
          <p:cNvSpPr/>
          <p:nvPr/>
        </p:nvSpPr>
        <p:spPr>
          <a:xfrm>
            <a:off x="9501222" y="0"/>
            <a:ext cx="5143536" cy="5143500"/>
          </a:xfrm>
          <a:prstGeom prst="flowChartInputOutput">
            <a:avLst/>
          </a:prstGeom>
          <a:blipFill dpi="0" rotWithShape="1">
            <a:blip r:embed="rId3"/>
            <a:srcRect/>
            <a:stretch>
              <a:fillRect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33400" y="2471057"/>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9" name="Straight Connector 38"/>
          <p:cNvCxnSpPr/>
          <p:nvPr/>
        </p:nvCxnSpPr>
        <p:spPr>
          <a:xfrm>
            <a:off x="859971" y="-13603"/>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530785" y="3699088"/>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41" name="Straight Connector 40"/>
          <p:cNvCxnSpPr/>
          <p:nvPr/>
        </p:nvCxnSpPr>
        <p:spPr>
          <a:xfrm>
            <a:off x="1857356" y="1214428"/>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388041" y="2484660"/>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43" name="Straight Connector 42"/>
          <p:cNvCxnSpPr/>
          <p:nvPr/>
        </p:nvCxnSpPr>
        <p:spPr>
          <a:xfrm>
            <a:off x="2714612" y="0"/>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57224" y="785800"/>
            <a:ext cx="2000264" cy="707886"/>
          </a:xfrm>
          <a:prstGeom prst="rect">
            <a:avLst/>
          </a:prstGeom>
          <a:noFill/>
        </p:spPr>
        <p:txBody>
          <a:bodyPr wrap="square" rtlCol="0">
            <a:spAutoFit/>
          </a:bodyPr>
          <a:lstStyle/>
          <a:p>
            <a:r>
              <a:rPr lang="en-US" sz="4000" dirty="0" smtClean="0">
                <a:solidFill>
                  <a:schemeClr val="bg1"/>
                </a:solidFill>
                <a:latin typeface="Lato Black" pitchFamily="34" charset="0"/>
              </a:rPr>
              <a:t>Movies</a:t>
            </a:r>
            <a:endParaRPr lang="en-US" sz="4000" dirty="0">
              <a:solidFill>
                <a:schemeClr val="bg1"/>
              </a:solidFill>
              <a:latin typeface="Lato Black" pitchFamily="34" charset="0"/>
            </a:endParaRPr>
          </a:p>
        </p:txBody>
      </p:sp>
      <p:pic>
        <p:nvPicPr>
          <p:cNvPr id="1046" name="Picture 22" descr="C:\Users\Stama\Desktop\Parallax stuff\aami3-100-512.png"/>
          <p:cNvPicPr>
            <a:picLocks noChangeAspect="1" noChangeArrowheads="1"/>
          </p:cNvPicPr>
          <p:nvPr/>
        </p:nvPicPr>
        <p:blipFill>
          <a:blip r:embed="rId4" cstate="print">
            <a:lum bright="100000"/>
          </a:blip>
          <a:srcRect/>
          <a:stretch>
            <a:fillRect/>
          </a:stretch>
        </p:blipFill>
        <p:spPr bwMode="auto">
          <a:xfrm>
            <a:off x="2428860" y="2500312"/>
            <a:ext cx="581012" cy="581012"/>
          </a:xfrm>
          <a:prstGeom prst="rect">
            <a:avLst/>
          </a:prstGeom>
          <a:noFill/>
        </p:spPr>
      </p:pic>
      <p:pic>
        <p:nvPicPr>
          <p:cNvPr id="1047" name="Picture 23" descr="C:\Users\Stama\Desktop\Parallax stuff\banknotes.png"/>
          <p:cNvPicPr>
            <a:picLocks noChangeAspect="1" noChangeArrowheads="1"/>
          </p:cNvPicPr>
          <p:nvPr/>
        </p:nvPicPr>
        <p:blipFill>
          <a:blip r:embed="rId5" cstate="print">
            <a:lum bright="100000"/>
          </a:blip>
          <a:srcRect/>
          <a:stretch>
            <a:fillRect/>
          </a:stretch>
        </p:blipFill>
        <p:spPr bwMode="auto">
          <a:xfrm>
            <a:off x="571472" y="2500312"/>
            <a:ext cx="500066" cy="500066"/>
          </a:xfrm>
          <a:prstGeom prst="rect">
            <a:avLst/>
          </a:prstGeom>
          <a:noFill/>
        </p:spPr>
      </p:pic>
      <p:pic>
        <p:nvPicPr>
          <p:cNvPr id="1048" name="Picture 24" descr="C:\Users\Stama\Desktop\Parallax stuff\touchpoint-512.png"/>
          <p:cNvPicPr>
            <a:picLocks noChangeAspect="1" noChangeArrowheads="1"/>
          </p:cNvPicPr>
          <p:nvPr/>
        </p:nvPicPr>
        <p:blipFill>
          <a:blip r:embed="rId6" cstate="print">
            <a:lum bright="100000"/>
          </a:blip>
          <a:srcRect/>
          <a:stretch>
            <a:fillRect/>
          </a:stretch>
        </p:blipFill>
        <p:spPr bwMode="auto">
          <a:xfrm>
            <a:off x="1571604" y="3714758"/>
            <a:ext cx="571504" cy="571504"/>
          </a:xfrm>
          <a:prstGeom prst="rect">
            <a:avLst/>
          </a:prstGeom>
          <a:noFill/>
        </p:spPr>
      </p:pic>
      <p:sp>
        <p:nvSpPr>
          <p:cNvPr id="51" name="TextBox 50"/>
          <p:cNvSpPr txBox="1"/>
          <p:nvPr/>
        </p:nvSpPr>
        <p:spPr>
          <a:xfrm>
            <a:off x="285720" y="3071816"/>
            <a:ext cx="1143008" cy="677108"/>
          </a:xfrm>
          <a:prstGeom prst="rect">
            <a:avLst/>
          </a:prstGeom>
          <a:noFill/>
        </p:spPr>
        <p:txBody>
          <a:bodyPr wrap="square" rtlCol="0">
            <a:spAutoFit/>
          </a:bodyPr>
          <a:lstStyle/>
          <a:p>
            <a:r>
              <a:rPr lang="en-US" sz="2000" u="sng" dirty="0" smtClean="0">
                <a:solidFill>
                  <a:schemeClr val="bg1"/>
                </a:solidFill>
                <a:latin typeface="Lato Light" pitchFamily="34" charset="0"/>
              </a:rPr>
              <a:t>Revenue</a:t>
            </a:r>
          </a:p>
          <a:p>
            <a:r>
              <a:rPr lang="en-US" dirty="0" smtClean="0">
                <a:solidFill>
                  <a:schemeClr val="bg1"/>
                </a:solidFill>
                <a:latin typeface="Lato Light" pitchFamily="34" charset="0"/>
              </a:rPr>
              <a:t>    $40B</a:t>
            </a:r>
            <a:endParaRPr lang="en-US" dirty="0">
              <a:solidFill>
                <a:schemeClr val="bg1"/>
              </a:solidFill>
              <a:latin typeface="Lato Light" pitchFamily="34" charset="0"/>
            </a:endParaRPr>
          </a:p>
        </p:txBody>
      </p:sp>
      <p:sp>
        <p:nvSpPr>
          <p:cNvPr id="52" name="TextBox 51"/>
          <p:cNvSpPr txBox="1"/>
          <p:nvPr/>
        </p:nvSpPr>
        <p:spPr>
          <a:xfrm>
            <a:off x="1142976" y="4286262"/>
            <a:ext cx="1571636" cy="677108"/>
          </a:xfrm>
          <a:prstGeom prst="rect">
            <a:avLst/>
          </a:prstGeom>
          <a:noFill/>
        </p:spPr>
        <p:txBody>
          <a:bodyPr wrap="square" rtlCol="0">
            <a:spAutoFit/>
          </a:bodyPr>
          <a:lstStyle/>
          <a:p>
            <a:r>
              <a:rPr lang="en-US" sz="2000" u="sng" dirty="0" smtClean="0">
                <a:solidFill>
                  <a:schemeClr val="bg1"/>
                </a:solidFill>
                <a:latin typeface="Lato Light" pitchFamily="34" charset="0"/>
              </a:rPr>
              <a:t>Interactivity</a:t>
            </a:r>
          </a:p>
          <a:p>
            <a:r>
              <a:rPr lang="en-US" dirty="0" smtClean="0">
                <a:solidFill>
                  <a:schemeClr val="bg1"/>
                </a:solidFill>
                <a:latin typeface="Lato Light" pitchFamily="34" charset="0"/>
              </a:rPr>
              <a:t>        None</a:t>
            </a:r>
            <a:endParaRPr lang="en-US" dirty="0">
              <a:solidFill>
                <a:schemeClr val="bg1"/>
              </a:solidFill>
              <a:latin typeface="Lato Light" pitchFamily="34" charset="0"/>
            </a:endParaRPr>
          </a:p>
        </p:txBody>
      </p:sp>
      <p:sp>
        <p:nvSpPr>
          <p:cNvPr id="53" name="TextBox 52"/>
          <p:cNvSpPr txBox="1"/>
          <p:nvPr/>
        </p:nvSpPr>
        <p:spPr>
          <a:xfrm>
            <a:off x="2285984" y="3071816"/>
            <a:ext cx="1000132" cy="677108"/>
          </a:xfrm>
          <a:prstGeom prst="rect">
            <a:avLst/>
          </a:prstGeom>
          <a:noFill/>
        </p:spPr>
        <p:txBody>
          <a:bodyPr wrap="square" rtlCol="0">
            <a:spAutoFit/>
          </a:bodyPr>
          <a:lstStyle/>
          <a:p>
            <a:r>
              <a:rPr lang="en-US" sz="2000" dirty="0" smtClean="0">
                <a:solidFill>
                  <a:schemeClr val="bg1"/>
                </a:solidFill>
                <a:latin typeface="Lato Light" pitchFamily="34" charset="0"/>
              </a:rPr>
              <a:t> </a:t>
            </a:r>
            <a:r>
              <a:rPr lang="en-US" sz="2000" u="sng" dirty="0" smtClean="0">
                <a:solidFill>
                  <a:schemeClr val="bg1"/>
                </a:solidFill>
                <a:latin typeface="Lato Light" pitchFamily="34" charset="0"/>
              </a:rPr>
              <a:t>Costs</a:t>
            </a:r>
          </a:p>
          <a:p>
            <a:r>
              <a:rPr lang="en-US" dirty="0" smtClean="0">
                <a:solidFill>
                  <a:schemeClr val="bg1"/>
                </a:solidFill>
                <a:latin typeface="Lato Light" pitchFamily="34" charset="0"/>
              </a:rPr>
              <a:t>$378M</a:t>
            </a:r>
            <a:endParaRPr lang="en-US" dirty="0">
              <a:solidFill>
                <a:schemeClr val="bg1"/>
              </a:solidFill>
              <a:latin typeface="Lato Light" pitchFamily="34" charset="0"/>
            </a:endParaRPr>
          </a:p>
        </p:txBody>
      </p:sp>
      <p:sp>
        <p:nvSpPr>
          <p:cNvPr id="30" name="Flowchart: Data 29"/>
          <p:cNvSpPr/>
          <p:nvPr/>
        </p:nvSpPr>
        <p:spPr>
          <a:xfrm flipH="1">
            <a:off x="-5143536" y="0"/>
            <a:ext cx="5143536" cy="5143500"/>
          </a:xfrm>
          <a:prstGeom prst="flowChartInputOutput">
            <a:avLst/>
          </a:prstGeom>
          <a:blipFill dpi="0" rotWithShape="1">
            <a:blip r:embed="rId7"/>
            <a:srcRect/>
            <a:tile tx="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5891250" y="2484660"/>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55" name="Straight Connector 54"/>
          <p:cNvCxnSpPr/>
          <p:nvPr/>
        </p:nvCxnSpPr>
        <p:spPr>
          <a:xfrm>
            <a:off x="6217821" y="0"/>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888635" y="3712691"/>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57" name="Straight Connector 56"/>
          <p:cNvCxnSpPr/>
          <p:nvPr/>
        </p:nvCxnSpPr>
        <p:spPr>
          <a:xfrm>
            <a:off x="7215206" y="1228031"/>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7745891" y="2498263"/>
            <a:ext cx="653143" cy="620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59" name="Straight Connector 58"/>
          <p:cNvCxnSpPr/>
          <p:nvPr/>
        </p:nvCxnSpPr>
        <p:spPr>
          <a:xfrm>
            <a:off x="8072462" y="13603"/>
            <a:ext cx="1" cy="24710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286512" y="714362"/>
            <a:ext cx="1928826" cy="707886"/>
          </a:xfrm>
          <a:prstGeom prst="rect">
            <a:avLst/>
          </a:prstGeom>
          <a:noFill/>
        </p:spPr>
        <p:txBody>
          <a:bodyPr wrap="square" rtlCol="0">
            <a:spAutoFit/>
          </a:bodyPr>
          <a:lstStyle/>
          <a:p>
            <a:r>
              <a:rPr lang="en-US" sz="4000" dirty="0" smtClean="0">
                <a:solidFill>
                  <a:schemeClr val="bg1"/>
                </a:solidFill>
                <a:latin typeface="Lato Black" pitchFamily="34" charset="0"/>
              </a:rPr>
              <a:t>Games</a:t>
            </a:r>
            <a:endParaRPr lang="en-US" sz="4000" dirty="0">
              <a:solidFill>
                <a:schemeClr val="bg1"/>
              </a:solidFill>
              <a:latin typeface="Lato Black" pitchFamily="34" charset="0"/>
            </a:endParaRPr>
          </a:p>
        </p:txBody>
      </p:sp>
      <p:pic>
        <p:nvPicPr>
          <p:cNvPr id="61" name="Picture 22" descr="C:\Users\Stama\Desktop\Parallax stuff\aami3-100-512.png"/>
          <p:cNvPicPr>
            <a:picLocks noChangeAspect="1" noChangeArrowheads="1"/>
          </p:cNvPicPr>
          <p:nvPr/>
        </p:nvPicPr>
        <p:blipFill>
          <a:blip r:embed="rId4" cstate="print">
            <a:lum bright="100000"/>
          </a:blip>
          <a:srcRect/>
          <a:stretch>
            <a:fillRect/>
          </a:stretch>
        </p:blipFill>
        <p:spPr bwMode="auto">
          <a:xfrm>
            <a:off x="7786710" y="2513915"/>
            <a:ext cx="581012" cy="581012"/>
          </a:xfrm>
          <a:prstGeom prst="rect">
            <a:avLst/>
          </a:prstGeom>
          <a:noFill/>
        </p:spPr>
      </p:pic>
      <p:pic>
        <p:nvPicPr>
          <p:cNvPr id="62" name="Picture 23" descr="C:\Users\Stama\Desktop\Parallax stuff\banknotes.png"/>
          <p:cNvPicPr>
            <a:picLocks noChangeAspect="1" noChangeArrowheads="1"/>
          </p:cNvPicPr>
          <p:nvPr/>
        </p:nvPicPr>
        <p:blipFill>
          <a:blip r:embed="rId5" cstate="print">
            <a:lum bright="100000"/>
          </a:blip>
          <a:srcRect/>
          <a:stretch>
            <a:fillRect/>
          </a:stretch>
        </p:blipFill>
        <p:spPr bwMode="auto">
          <a:xfrm>
            <a:off x="5929322" y="2513915"/>
            <a:ext cx="500066" cy="500066"/>
          </a:xfrm>
          <a:prstGeom prst="rect">
            <a:avLst/>
          </a:prstGeom>
          <a:noFill/>
        </p:spPr>
      </p:pic>
      <p:pic>
        <p:nvPicPr>
          <p:cNvPr id="63" name="Picture 24" descr="C:\Users\Stama\Desktop\Parallax stuff\touchpoint-512.png"/>
          <p:cNvPicPr>
            <a:picLocks noChangeAspect="1" noChangeArrowheads="1"/>
          </p:cNvPicPr>
          <p:nvPr/>
        </p:nvPicPr>
        <p:blipFill>
          <a:blip r:embed="rId6" cstate="print">
            <a:lum bright="100000"/>
          </a:blip>
          <a:srcRect/>
          <a:stretch>
            <a:fillRect/>
          </a:stretch>
        </p:blipFill>
        <p:spPr bwMode="auto">
          <a:xfrm>
            <a:off x="6929454" y="3728361"/>
            <a:ext cx="571504" cy="571504"/>
          </a:xfrm>
          <a:prstGeom prst="rect">
            <a:avLst/>
          </a:prstGeom>
          <a:noFill/>
        </p:spPr>
      </p:pic>
      <p:sp>
        <p:nvSpPr>
          <p:cNvPr id="64" name="TextBox 63"/>
          <p:cNvSpPr txBox="1"/>
          <p:nvPr/>
        </p:nvSpPr>
        <p:spPr>
          <a:xfrm>
            <a:off x="5643570" y="3085419"/>
            <a:ext cx="1143008" cy="677108"/>
          </a:xfrm>
          <a:prstGeom prst="rect">
            <a:avLst/>
          </a:prstGeom>
          <a:noFill/>
        </p:spPr>
        <p:txBody>
          <a:bodyPr wrap="square" rtlCol="0">
            <a:spAutoFit/>
          </a:bodyPr>
          <a:lstStyle/>
          <a:p>
            <a:r>
              <a:rPr lang="en-US" sz="2000" u="sng" dirty="0" smtClean="0">
                <a:solidFill>
                  <a:schemeClr val="bg1"/>
                </a:solidFill>
                <a:latin typeface="Lato Light" pitchFamily="34" charset="0"/>
              </a:rPr>
              <a:t>Revenue</a:t>
            </a:r>
          </a:p>
          <a:p>
            <a:r>
              <a:rPr lang="en-US" dirty="0" smtClean="0">
                <a:solidFill>
                  <a:schemeClr val="bg1"/>
                </a:solidFill>
                <a:latin typeface="Lato Light" pitchFamily="34" charset="0"/>
              </a:rPr>
              <a:t>    $108B</a:t>
            </a:r>
            <a:endParaRPr lang="en-US" dirty="0">
              <a:solidFill>
                <a:schemeClr val="bg1"/>
              </a:solidFill>
              <a:latin typeface="Lato Light" pitchFamily="34" charset="0"/>
            </a:endParaRPr>
          </a:p>
        </p:txBody>
      </p:sp>
      <p:sp>
        <p:nvSpPr>
          <p:cNvPr id="65" name="TextBox 64"/>
          <p:cNvSpPr txBox="1"/>
          <p:nvPr/>
        </p:nvSpPr>
        <p:spPr>
          <a:xfrm>
            <a:off x="6500826" y="4299865"/>
            <a:ext cx="1571636" cy="677108"/>
          </a:xfrm>
          <a:prstGeom prst="rect">
            <a:avLst/>
          </a:prstGeom>
          <a:noFill/>
        </p:spPr>
        <p:txBody>
          <a:bodyPr wrap="square" rtlCol="0">
            <a:spAutoFit/>
          </a:bodyPr>
          <a:lstStyle/>
          <a:p>
            <a:r>
              <a:rPr lang="en-US" sz="2000" u="sng" dirty="0" smtClean="0">
                <a:solidFill>
                  <a:schemeClr val="bg1"/>
                </a:solidFill>
                <a:latin typeface="Lato Light" pitchFamily="34" charset="0"/>
              </a:rPr>
              <a:t>Interactivity</a:t>
            </a:r>
          </a:p>
          <a:p>
            <a:r>
              <a:rPr lang="en-US" dirty="0" smtClean="0">
                <a:solidFill>
                  <a:schemeClr val="bg1"/>
                </a:solidFill>
                <a:latin typeface="Lato Light" pitchFamily="34" charset="0"/>
              </a:rPr>
              <a:t>         Total</a:t>
            </a:r>
            <a:endParaRPr lang="en-US" dirty="0">
              <a:solidFill>
                <a:schemeClr val="bg1"/>
              </a:solidFill>
              <a:latin typeface="Lato Light" pitchFamily="34" charset="0"/>
            </a:endParaRPr>
          </a:p>
        </p:txBody>
      </p:sp>
      <p:sp>
        <p:nvSpPr>
          <p:cNvPr id="66" name="TextBox 65"/>
          <p:cNvSpPr txBox="1"/>
          <p:nvPr/>
        </p:nvSpPr>
        <p:spPr>
          <a:xfrm>
            <a:off x="7643834" y="3085419"/>
            <a:ext cx="1000132" cy="677108"/>
          </a:xfrm>
          <a:prstGeom prst="rect">
            <a:avLst/>
          </a:prstGeom>
          <a:noFill/>
        </p:spPr>
        <p:txBody>
          <a:bodyPr wrap="square" rtlCol="0">
            <a:spAutoFit/>
          </a:bodyPr>
          <a:lstStyle/>
          <a:p>
            <a:r>
              <a:rPr lang="en-US" sz="2000" dirty="0" smtClean="0">
                <a:solidFill>
                  <a:schemeClr val="bg1"/>
                </a:solidFill>
                <a:latin typeface="Lato Light" pitchFamily="34" charset="0"/>
              </a:rPr>
              <a:t> </a:t>
            </a:r>
            <a:r>
              <a:rPr lang="en-US" sz="2000" u="sng" dirty="0" smtClean="0">
                <a:solidFill>
                  <a:schemeClr val="bg1"/>
                </a:solidFill>
                <a:latin typeface="Lato Light" pitchFamily="34" charset="0"/>
              </a:rPr>
              <a:t>Costs</a:t>
            </a:r>
          </a:p>
          <a:p>
            <a:r>
              <a:rPr lang="en-US" dirty="0" smtClean="0">
                <a:solidFill>
                  <a:schemeClr val="bg1"/>
                </a:solidFill>
                <a:latin typeface="Lato Light" pitchFamily="34" charset="0"/>
              </a:rPr>
              <a:t>$265M</a:t>
            </a:r>
            <a:endParaRPr lang="en-US" dirty="0">
              <a:solidFill>
                <a:schemeClr val="bg1"/>
              </a:solidFill>
              <a:latin typeface="Lato Ligh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5E-6 0 L -0.56823 0 " pathEditMode="relative" rAng="0" ptsTypes="AA">
                                      <p:cBhvr>
                                        <p:cTn id="6" dur="2000" fill="hold"/>
                                        <p:tgtEl>
                                          <p:spTgt spid="29"/>
                                        </p:tgtEl>
                                        <p:attrNameLst>
                                          <p:attrName>ppt_x</p:attrName>
                                          <p:attrName>ppt_y</p:attrName>
                                        </p:attrNameLst>
                                      </p:cBhvr>
                                      <p:rCtr x="-284" y="0"/>
                                    </p:animMotion>
                                  </p:childTnLst>
                                </p:cTn>
                              </p:par>
                            </p:childTnLst>
                          </p:cTn>
                        </p:par>
                        <p:par>
                          <p:cTn id="7" fill="hold">
                            <p:stCondLst>
                              <p:cond delay="2000"/>
                            </p:stCondLst>
                            <p:childTnLst>
                              <p:par>
                                <p:cTn id="8" presetID="47"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anim calcmode="lin" valueType="num">
                                      <p:cBhvr>
                                        <p:cTn id="11" dur="500" fill="hold"/>
                                        <p:tgtEl>
                                          <p:spTgt spid="36"/>
                                        </p:tgtEl>
                                        <p:attrNameLst>
                                          <p:attrName>ppt_x</p:attrName>
                                        </p:attrNameLst>
                                      </p:cBhvr>
                                      <p:tavLst>
                                        <p:tav tm="0">
                                          <p:val>
                                            <p:strVal val="#ppt_x"/>
                                          </p:val>
                                        </p:tav>
                                        <p:tav tm="100000">
                                          <p:val>
                                            <p:strVal val="#ppt_x"/>
                                          </p:val>
                                        </p:tav>
                                      </p:tavLst>
                                    </p:anim>
                                    <p:anim calcmode="lin" valueType="num">
                                      <p:cBhvr>
                                        <p:cTn id="12" dur="500" fill="hold"/>
                                        <p:tgtEl>
                                          <p:spTgt spid="36"/>
                                        </p:tgtEl>
                                        <p:attrNameLst>
                                          <p:attrName>ppt_y</p:attrName>
                                        </p:attrNameLst>
                                      </p:cBhvr>
                                      <p:tavLst>
                                        <p:tav tm="0">
                                          <p:val>
                                            <p:strVal val="#ppt_y-.1"/>
                                          </p:val>
                                        </p:tav>
                                        <p:tav tm="100000">
                                          <p:val>
                                            <p:strVal val="#ppt_y"/>
                                          </p:val>
                                        </p:tav>
                                      </p:tavLst>
                                    </p:anim>
                                  </p:childTnLst>
                                </p:cTn>
                              </p:par>
                            </p:childTnLst>
                          </p:cTn>
                        </p:par>
                        <p:par>
                          <p:cTn id="13" fill="hold">
                            <p:stCondLst>
                              <p:cond delay="2500"/>
                            </p:stCondLst>
                            <p:childTnLst>
                              <p:par>
                                <p:cTn id="14" presetID="4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anim calcmode="lin" valueType="num">
                                      <p:cBhvr>
                                        <p:cTn id="17" dur="500" fill="hold"/>
                                        <p:tgtEl>
                                          <p:spTgt spid="38"/>
                                        </p:tgtEl>
                                        <p:attrNameLst>
                                          <p:attrName>ppt_x</p:attrName>
                                        </p:attrNameLst>
                                      </p:cBhvr>
                                      <p:tavLst>
                                        <p:tav tm="0">
                                          <p:val>
                                            <p:strVal val="#ppt_x"/>
                                          </p:val>
                                        </p:tav>
                                        <p:tav tm="100000">
                                          <p:val>
                                            <p:strVal val="#ppt_x"/>
                                          </p:val>
                                        </p:tav>
                                      </p:tavLst>
                                    </p:anim>
                                    <p:anim calcmode="lin" valueType="num">
                                      <p:cBhvr>
                                        <p:cTn id="18" dur="500" fill="hold"/>
                                        <p:tgtEl>
                                          <p:spTgt spid="38"/>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anim calcmode="lin" valueType="num">
                                      <p:cBhvr>
                                        <p:cTn id="22" dur="500" fill="hold"/>
                                        <p:tgtEl>
                                          <p:spTgt spid="39"/>
                                        </p:tgtEl>
                                        <p:attrNameLst>
                                          <p:attrName>ppt_x</p:attrName>
                                        </p:attrNameLst>
                                      </p:cBhvr>
                                      <p:tavLst>
                                        <p:tav tm="0">
                                          <p:val>
                                            <p:strVal val="#ppt_x"/>
                                          </p:val>
                                        </p:tav>
                                        <p:tav tm="100000">
                                          <p:val>
                                            <p:strVal val="#ppt_x"/>
                                          </p:val>
                                        </p:tav>
                                      </p:tavLst>
                                    </p:anim>
                                    <p:anim calcmode="lin" valueType="num">
                                      <p:cBhvr>
                                        <p:cTn id="23" dur="500" fill="hold"/>
                                        <p:tgtEl>
                                          <p:spTgt spid="39"/>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7" presetClass="entr" presetSubtype="0"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anim calcmode="lin" valueType="num">
                                      <p:cBhvr>
                                        <p:cTn id="39" dur="500" fill="hold"/>
                                        <p:tgtEl>
                                          <p:spTgt spid="42"/>
                                        </p:tgtEl>
                                        <p:attrNameLst>
                                          <p:attrName>ppt_x</p:attrName>
                                        </p:attrNameLst>
                                      </p:cBhvr>
                                      <p:tavLst>
                                        <p:tav tm="0">
                                          <p:val>
                                            <p:strVal val="#ppt_x"/>
                                          </p:val>
                                        </p:tav>
                                        <p:tav tm="100000">
                                          <p:val>
                                            <p:strVal val="#ppt_x"/>
                                          </p:val>
                                        </p:tav>
                                      </p:tavLst>
                                    </p:anim>
                                    <p:anim calcmode="lin" valueType="num">
                                      <p:cBhvr>
                                        <p:cTn id="40" dur="500" fill="hold"/>
                                        <p:tgtEl>
                                          <p:spTgt spid="42"/>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anim calcmode="lin" valueType="num">
                                      <p:cBhvr>
                                        <p:cTn id="44" dur="500" fill="hold"/>
                                        <p:tgtEl>
                                          <p:spTgt spid="43"/>
                                        </p:tgtEl>
                                        <p:attrNameLst>
                                          <p:attrName>ppt_x</p:attrName>
                                        </p:attrNameLst>
                                      </p:cBhvr>
                                      <p:tavLst>
                                        <p:tav tm="0">
                                          <p:val>
                                            <p:strVal val="#ppt_x"/>
                                          </p:val>
                                        </p:tav>
                                        <p:tav tm="100000">
                                          <p:val>
                                            <p:strVal val="#ppt_x"/>
                                          </p:val>
                                        </p:tav>
                                      </p:tavLst>
                                    </p:anim>
                                    <p:anim calcmode="lin" valueType="num">
                                      <p:cBhvr>
                                        <p:cTn id="45" dur="50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047"/>
                                        </p:tgtEl>
                                        <p:attrNameLst>
                                          <p:attrName>style.visibility</p:attrName>
                                        </p:attrNameLst>
                                      </p:cBhvr>
                                      <p:to>
                                        <p:strVal val="visible"/>
                                      </p:to>
                                    </p:set>
                                    <p:animEffect transition="in" filter="fade">
                                      <p:cBhvr>
                                        <p:cTn id="49" dur="500"/>
                                        <p:tgtEl>
                                          <p:spTgt spid="1047"/>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fade">
                                      <p:cBhvr>
                                        <p:cTn id="57" dur="500"/>
                                        <p:tgtEl>
                                          <p:spTgt spid="1046"/>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048"/>
                                        </p:tgtEl>
                                        <p:attrNameLst>
                                          <p:attrName>style.visibility</p:attrName>
                                        </p:attrNameLst>
                                      </p:cBhvr>
                                      <p:to>
                                        <p:strVal val="visible"/>
                                      </p:to>
                                    </p:set>
                                    <p:animEffect transition="in" filter="fade">
                                      <p:cBhvr>
                                        <p:cTn id="65" dur="500"/>
                                        <p:tgtEl>
                                          <p:spTgt spid="1048"/>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63" presetClass="path" presetSubtype="0" accel="50000" decel="50000" fill="hold" grpId="0" nodeType="clickEffect">
                                  <p:stCondLst>
                                    <p:cond delay="0"/>
                                  </p:stCondLst>
                                  <p:childTnLst>
                                    <p:animMotion origin="layout" path="M 0 0 L 0.49774 0 " pathEditMode="relative" rAng="0" ptsTypes="AA">
                                      <p:cBhvr>
                                        <p:cTn id="73" dur="2000" fill="hold"/>
                                        <p:tgtEl>
                                          <p:spTgt spid="30"/>
                                        </p:tgtEl>
                                        <p:attrNameLst>
                                          <p:attrName>ppt_x</p:attrName>
                                          <p:attrName>ppt_y</p:attrName>
                                        </p:attrNameLst>
                                      </p:cBhvr>
                                      <p:rCtr x="249" y="0"/>
                                    </p:animMotion>
                                  </p:childTnLst>
                                </p:cTn>
                              </p:par>
                              <p:par>
                                <p:cTn id="74" presetID="10" presetClass="exit" presetSubtype="0" fill="hold" grpId="1" nodeType="withEffect">
                                  <p:stCondLst>
                                    <p:cond delay="0"/>
                                  </p:stCondLst>
                                  <p:childTnLst>
                                    <p:animEffect transition="out" filter="fade">
                                      <p:cBhvr>
                                        <p:cTn id="75" dur="2000"/>
                                        <p:tgtEl>
                                          <p:spTgt spid="29"/>
                                        </p:tgtEl>
                                      </p:cBhvr>
                                    </p:animEffect>
                                    <p:set>
                                      <p:cBhvr>
                                        <p:cTn id="76" dur="1" fill="hold">
                                          <p:stCondLst>
                                            <p:cond delay="1999"/>
                                          </p:stCondLst>
                                        </p:cTn>
                                        <p:tgtEl>
                                          <p:spTgt spid="29"/>
                                        </p:tgtEl>
                                        <p:attrNameLst>
                                          <p:attrName>style.visibility</p:attrName>
                                        </p:attrNameLst>
                                      </p:cBhvr>
                                      <p:to>
                                        <p:strVal val="hidden"/>
                                      </p:to>
                                    </p:set>
                                  </p:childTnLst>
                                </p:cTn>
                              </p:par>
                            </p:childTnLst>
                          </p:cTn>
                        </p:par>
                        <p:par>
                          <p:cTn id="77" fill="hold">
                            <p:stCondLst>
                              <p:cond delay="2000"/>
                            </p:stCondLst>
                            <p:childTnLst>
                              <p:par>
                                <p:cTn id="78" presetID="47"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anim calcmode="lin" valueType="num">
                                      <p:cBhvr>
                                        <p:cTn id="81" dur="500" fill="hold"/>
                                        <p:tgtEl>
                                          <p:spTgt spid="60"/>
                                        </p:tgtEl>
                                        <p:attrNameLst>
                                          <p:attrName>ppt_x</p:attrName>
                                        </p:attrNameLst>
                                      </p:cBhvr>
                                      <p:tavLst>
                                        <p:tav tm="0">
                                          <p:val>
                                            <p:strVal val="#ppt_x"/>
                                          </p:val>
                                        </p:tav>
                                        <p:tav tm="100000">
                                          <p:val>
                                            <p:strVal val="#ppt_x"/>
                                          </p:val>
                                        </p:tav>
                                      </p:tavLst>
                                    </p:anim>
                                    <p:anim calcmode="lin" valueType="num">
                                      <p:cBhvr>
                                        <p:cTn id="82" dur="500" fill="hold"/>
                                        <p:tgtEl>
                                          <p:spTgt spid="60"/>
                                        </p:tgtEl>
                                        <p:attrNameLst>
                                          <p:attrName>ppt_y</p:attrName>
                                        </p:attrNameLst>
                                      </p:cBhvr>
                                      <p:tavLst>
                                        <p:tav tm="0">
                                          <p:val>
                                            <p:strVal val="#ppt_y-.1"/>
                                          </p:val>
                                        </p:tav>
                                        <p:tav tm="100000">
                                          <p:val>
                                            <p:strVal val="#ppt_y"/>
                                          </p:val>
                                        </p:tav>
                                      </p:tavLst>
                                    </p:anim>
                                  </p:childTnLst>
                                </p:cTn>
                              </p:par>
                            </p:childTnLst>
                          </p:cTn>
                        </p:par>
                        <p:par>
                          <p:cTn id="83" fill="hold">
                            <p:stCondLst>
                              <p:cond delay="2500"/>
                            </p:stCondLst>
                            <p:childTnLst>
                              <p:par>
                                <p:cTn id="84" presetID="47" presetClass="entr" presetSubtype="0" fill="hold"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anim calcmode="lin" valueType="num">
                                      <p:cBhvr>
                                        <p:cTn id="87" dur="500" fill="hold"/>
                                        <p:tgtEl>
                                          <p:spTgt spid="54"/>
                                        </p:tgtEl>
                                        <p:attrNameLst>
                                          <p:attrName>ppt_x</p:attrName>
                                        </p:attrNameLst>
                                      </p:cBhvr>
                                      <p:tavLst>
                                        <p:tav tm="0">
                                          <p:val>
                                            <p:strVal val="#ppt_x"/>
                                          </p:val>
                                        </p:tav>
                                        <p:tav tm="100000">
                                          <p:val>
                                            <p:strVal val="#ppt_x"/>
                                          </p:val>
                                        </p:tav>
                                      </p:tavLst>
                                    </p:anim>
                                    <p:anim calcmode="lin" valueType="num">
                                      <p:cBhvr>
                                        <p:cTn id="88" dur="500" fill="hold"/>
                                        <p:tgtEl>
                                          <p:spTgt spid="54"/>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anim calcmode="lin" valueType="num">
                                      <p:cBhvr>
                                        <p:cTn id="92" dur="500" fill="hold"/>
                                        <p:tgtEl>
                                          <p:spTgt spid="55"/>
                                        </p:tgtEl>
                                        <p:attrNameLst>
                                          <p:attrName>ppt_x</p:attrName>
                                        </p:attrNameLst>
                                      </p:cBhvr>
                                      <p:tavLst>
                                        <p:tav tm="0">
                                          <p:val>
                                            <p:strVal val="#ppt_x"/>
                                          </p:val>
                                        </p:tav>
                                        <p:tav tm="100000">
                                          <p:val>
                                            <p:strVal val="#ppt_x"/>
                                          </p:val>
                                        </p:tav>
                                      </p:tavLst>
                                    </p:anim>
                                    <p:anim calcmode="lin" valueType="num">
                                      <p:cBhvr>
                                        <p:cTn id="93" dur="500" fill="hold"/>
                                        <p:tgtEl>
                                          <p:spTgt spid="55"/>
                                        </p:tgtEl>
                                        <p:attrNameLst>
                                          <p:attrName>ppt_y</p:attrName>
                                        </p:attrNameLst>
                                      </p:cBhvr>
                                      <p:tavLst>
                                        <p:tav tm="0">
                                          <p:val>
                                            <p:strVal val="#ppt_y-.1"/>
                                          </p:val>
                                        </p:tav>
                                        <p:tav tm="100000">
                                          <p:val>
                                            <p:strVal val="#ppt_y"/>
                                          </p:val>
                                        </p:tav>
                                      </p:tavLst>
                                    </p:anim>
                                  </p:childTnLst>
                                </p:cTn>
                              </p:par>
                            </p:childTnLst>
                          </p:cTn>
                        </p:par>
                        <p:par>
                          <p:cTn id="94" fill="hold">
                            <p:stCondLst>
                              <p:cond delay="3000"/>
                            </p:stCondLst>
                            <p:childTnLst>
                              <p:par>
                                <p:cTn id="95" presetID="47" presetClass="entr" presetSubtype="0" fill="hold" nodeType="after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anim calcmode="lin" valueType="num">
                                      <p:cBhvr>
                                        <p:cTn id="98" dur="500" fill="hold"/>
                                        <p:tgtEl>
                                          <p:spTgt spid="56"/>
                                        </p:tgtEl>
                                        <p:attrNameLst>
                                          <p:attrName>ppt_x</p:attrName>
                                        </p:attrNameLst>
                                      </p:cBhvr>
                                      <p:tavLst>
                                        <p:tav tm="0">
                                          <p:val>
                                            <p:strVal val="#ppt_x"/>
                                          </p:val>
                                        </p:tav>
                                        <p:tav tm="100000">
                                          <p:val>
                                            <p:strVal val="#ppt_x"/>
                                          </p:val>
                                        </p:tav>
                                      </p:tavLst>
                                    </p:anim>
                                    <p:anim calcmode="lin" valueType="num">
                                      <p:cBhvr>
                                        <p:cTn id="99" dur="500" fill="hold"/>
                                        <p:tgtEl>
                                          <p:spTgt spid="56"/>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500"/>
                                        <p:tgtEl>
                                          <p:spTgt spid="57"/>
                                        </p:tgtEl>
                                      </p:cBhvr>
                                    </p:animEffect>
                                    <p:anim calcmode="lin" valueType="num">
                                      <p:cBhvr>
                                        <p:cTn id="103" dur="500" fill="hold"/>
                                        <p:tgtEl>
                                          <p:spTgt spid="57"/>
                                        </p:tgtEl>
                                        <p:attrNameLst>
                                          <p:attrName>ppt_x</p:attrName>
                                        </p:attrNameLst>
                                      </p:cBhvr>
                                      <p:tavLst>
                                        <p:tav tm="0">
                                          <p:val>
                                            <p:strVal val="#ppt_x"/>
                                          </p:val>
                                        </p:tav>
                                        <p:tav tm="100000">
                                          <p:val>
                                            <p:strVal val="#ppt_x"/>
                                          </p:val>
                                        </p:tav>
                                      </p:tavLst>
                                    </p:anim>
                                    <p:anim calcmode="lin" valueType="num">
                                      <p:cBhvr>
                                        <p:cTn id="104" dur="500" fill="hold"/>
                                        <p:tgtEl>
                                          <p:spTgt spid="57"/>
                                        </p:tgtEl>
                                        <p:attrNameLst>
                                          <p:attrName>ppt_y</p:attrName>
                                        </p:attrNameLst>
                                      </p:cBhvr>
                                      <p:tavLst>
                                        <p:tav tm="0">
                                          <p:val>
                                            <p:strVal val="#ppt_y-.1"/>
                                          </p:val>
                                        </p:tav>
                                        <p:tav tm="100000">
                                          <p:val>
                                            <p:strVal val="#ppt_y"/>
                                          </p:val>
                                        </p:tav>
                                      </p:tavLst>
                                    </p:anim>
                                  </p:childTnLst>
                                </p:cTn>
                              </p:par>
                            </p:childTnLst>
                          </p:cTn>
                        </p:par>
                        <p:par>
                          <p:cTn id="105" fill="hold">
                            <p:stCondLst>
                              <p:cond delay="3500"/>
                            </p:stCondLst>
                            <p:childTnLst>
                              <p:par>
                                <p:cTn id="106" presetID="47" presetClass="entr" presetSubtype="0" fill="hold"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500"/>
                                        <p:tgtEl>
                                          <p:spTgt spid="58"/>
                                        </p:tgtEl>
                                      </p:cBhvr>
                                    </p:animEffect>
                                    <p:anim calcmode="lin" valueType="num">
                                      <p:cBhvr>
                                        <p:cTn id="109" dur="500" fill="hold"/>
                                        <p:tgtEl>
                                          <p:spTgt spid="58"/>
                                        </p:tgtEl>
                                        <p:attrNameLst>
                                          <p:attrName>ppt_x</p:attrName>
                                        </p:attrNameLst>
                                      </p:cBhvr>
                                      <p:tavLst>
                                        <p:tav tm="0">
                                          <p:val>
                                            <p:strVal val="#ppt_x"/>
                                          </p:val>
                                        </p:tav>
                                        <p:tav tm="100000">
                                          <p:val>
                                            <p:strVal val="#ppt_x"/>
                                          </p:val>
                                        </p:tav>
                                      </p:tavLst>
                                    </p:anim>
                                    <p:anim calcmode="lin" valueType="num">
                                      <p:cBhvr>
                                        <p:cTn id="110" dur="500" fill="hold"/>
                                        <p:tgtEl>
                                          <p:spTgt spid="58"/>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anim calcmode="lin" valueType="num">
                                      <p:cBhvr>
                                        <p:cTn id="114" dur="500" fill="hold"/>
                                        <p:tgtEl>
                                          <p:spTgt spid="59"/>
                                        </p:tgtEl>
                                        <p:attrNameLst>
                                          <p:attrName>ppt_x</p:attrName>
                                        </p:attrNameLst>
                                      </p:cBhvr>
                                      <p:tavLst>
                                        <p:tav tm="0">
                                          <p:val>
                                            <p:strVal val="#ppt_x"/>
                                          </p:val>
                                        </p:tav>
                                        <p:tav tm="100000">
                                          <p:val>
                                            <p:strVal val="#ppt_x"/>
                                          </p:val>
                                        </p:tav>
                                      </p:tavLst>
                                    </p:anim>
                                    <p:anim calcmode="lin" valueType="num">
                                      <p:cBhvr>
                                        <p:cTn id="115" dur="500" fill="hold"/>
                                        <p:tgtEl>
                                          <p:spTgt spid="59"/>
                                        </p:tgtEl>
                                        <p:attrNameLst>
                                          <p:attrName>ppt_y</p:attrName>
                                        </p:attrNameLst>
                                      </p:cBhvr>
                                      <p:tavLst>
                                        <p:tav tm="0">
                                          <p:val>
                                            <p:strVal val="#ppt_y-.1"/>
                                          </p:val>
                                        </p:tav>
                                        <p:tav tm="100000">
                                          <p:val>
                                            <p:strVal val="#ppt_y"/>
                                          </p:val>
                                        </p:tav>
                                      </p:tavLst>
                                    </p:anim>
                                  </p:childTnLst>
                                </p:cTn>
                              </p:par>
                            </p:childTnLst>
                          </p:cTn>
                        </p:par>
                        <p:par>
                          <p:cTn id="116" fill="hold">
                            <p:stCondLst>
                              <p:cond delay="4000"/>
                            </p:stCondLst>
                            <p:childTnLst>
                              <p:par>
                                <p:cTn id="117" presetID="10" presetClass="entr" presetSubtype="0" fill="hold" nodeType="after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500"/>
                                        <p:tgtEl>
                                          <p:spTgt spid="62"/>
                                        </p:tgtEl>
                                      </p:cBhvr>
                                    </p:animEffect>
                                  </p:childTnLst>
                                </p:cTn>
                              </p:par>
                            </p:childTnLst>
                          </p:cTn>
                        </p:par>
                        <p:par>
                          <p:cTn id="120" fill="hold">
                            <p:stCondLst>
                              <p:cond delay="4500"/>
                            </p:stCondLst>
                            <p:childTnLst>
                              <p:par>
                                <p:cTn id="121" presetID="10" presetClass="entr" presetSubtype="0" fill="hold" grpId="0" nodeType="after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500"/>
                                        <p:tgtEl>
                                          <p:spTgt spid="64"/>
                                        </p:tgtEl>
                                      </p:cBhvr>
                                    </p:animEffect>
                                  </p:childTnLst>
                                </p:cTn>
                              </p:par>
                            </p:childTnLst>
                          </p:cTn>
                        </p:par>
                        <p:par>
                          <p:cTn id="124" fill="hold">
                            <p:stCondLst>
                              <p:cond delay="5000"/>
                            </p:stCondLst>
                            <p:childTnLst>
                              <p:par>
                                <p:cTn id="125" presetID="10" presetClass="entr" presetSubtype="0" fill="hold" nodeType="after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childTnLst>
                          </p:cTn>
                        </p:par>
                        <p:par>
                          <p:cTn id="128" fill="hold">
                            <p:stCondLst>
                              <p:cond delay="5500"/>
                            </p:stCondLst>
                            <p:childTnLst>
                              <p:par>
                                <p:cTn id="129" presetID="10" presetClass="entr" presetSubtype="0" fill="hold" grpId="0" nodeType="after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par>
                          <p:cTn id="132" fill="hold">
                            <p:stCondLst>
                              <p:cond delay="6000"/>
                            </p:stCondLst>
                            <p:childTnLst>
                              <p:par>
                                <p:cTn id="133" presetID="10" presetClass="entr" presetSubtype="0" fill="hold" nodeType="after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par>
                          <p:cTn id="136" fill="hold">
                            <p:stCondLst>
                              <p:cond delay="6500"/>
                            </p:stCondLst>
                            <p:childTnLst>
                              <p:par>
                                <p:cTn id="137" presetID="10" presetClass="entr" presetSubtype="0" fill="hold" grpId="0" nodeType="after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6" grpId="0"/>
      <p:bldP spid="51" grpId="0"/>
      <p:bldP spid="52" grpId="0"/>
      <p:bldP spid="53" grpId="0"/>
      <p:bldP spid="30" grpId="0" animBg="1"/>
      <p:bldP spid="60" grpId="0"/>
      <p:bldP spid="64"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tama\Desktop\Parallax stuff\world_map_PNG32.png"/>
          <p:cNvPicPr>
            <a:picLocks noChangeAspect="1" noChangeArrowheads="1"/>
          </p:cNvPicPr>
          <p:nvPr/>
        </p:nvPicPr>
        <p:blipFill>
          <a:blip r:embed="rId3"/>
          <a:srcRect/>
          <a:stretch>
            <a:fillRect/>
          </a:stretch>
        </p:blipFill>
        <p:spPr bwMode="auto">
          <a:xfrm>
            <a:off x="1821621" y="1207720"/>
            <a:ext cx="7322379" cy="3935780"/>
          </a:xfrm>
          <a:prstGeom prst="rect">
            <a:avLst/>
          </a:prstGeom>
          <a:noFill/>
        </p:spPr>
      </p:pic>
      <p:sp>
        <p:nvSpPr>
          <p:cNvPr id="13" name="TextBox 12"/>
          <p:cNvSpPr txBox="1"/>
          <p:nvPr/>
        </p:nvSpPr>
        <p:spPr>
          <a:xfrm>
            <a:off x="2071670" y="0"/>
            <a:ext cx="5286412" cy="769441"/>
          </a:xfrm>
          <a:prstGeom prst="rect">
            <a:avLst/>
          </a:prstGeom>
          <a:noFill/>
        </p:spPr>
        <p:txBody>
          <a:bodyPr wrap="square" rtlCol="0">
            <a:spAutoFit/>
          </a:bodyPr>
          <a:lstStyle/>
          <a:p>
            <a:r>
              <a:rPr lang="en-US" sz="4400" dirty="0" smtClean="0">
                <a:solidFill>
                  <a:schemeClr val="bg1"/>
                </a:solidFill>
                <a:latin typeface="Lato Black" pitchFamily="34" charset="0"/>
              </a:rPr>
              <a:t>Revenue by country</a:t>
            </a:r>
            <a:endParaRPr lang="en-US" sz="4400" dirty="0">
              <a:solidFill>
                <a:schemeClr val="bg1"/>
              </a:solidFill>
              <a:latin typeface="Lato Black" pitchFamily="34" charset="0"/>
            </a:endParaRPr>
          </a:p>
        </p:txBody>
      </p:sp>
      <p:sp>
        <p:nvSpPr>
          <p:cNvPr id="19" name="Oval 18"/>
          <p:cNvSpPr/>
          <p:nvPr/>
        </p:nvSpPr>
        <p:spPr>
          <a:xfrm>
            <a:off x="285720" y="1857370"/>
            <a:ext cx="285752" cy="28575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w Cen MT" pitchFamily="34" charset="0"/>
              </a:rPr>
              <a:t>1</a:t>
            </a:r>
            <a:endParaRPr lang="en-US" dirty="0">
              <a:latin typeface="Tw Cen MT" pitchFamily="34" charset="0"/>
            </a:endParaRPr>
          </a:p>
        </p:txBody>
      </p:sp>
      <p:sp>
        <p:nvSpPr>
          <p:cNvPr id="20" name="TextBox 19"/>
          <p:cNvSpPr txBox="1"/>
          <p:nvPr/>
        </p:nvSpPr>
        <p:spPr>
          <a:xfrm>
            <a:off x="500034" y="1643056"/>
            <a:ext cx="1000132" cy="400110"/>
          </a:xfrm>
          <a:prstGeom prst="rect">
            <a:avLst/>
          </a:prstGeom>
          <a:noFill/>
        </p:spPr>
        <p:txBody>
          <a:bodyPr wrap="square" rtlCol="0">
            <a:spAutoFit/>
          </a:bodyPr>
          <a:lstStyle/>
          <a:p>
            <a:r>
              <a:rPr lang="en-US" sz="2000" dirty="0" smtClean="0">
                <a:solidFill>
                  <a:schemeClr val="accent2">
                    <a:lumMod val="60000"/>
                    <a:lumOff val="40000"/>
                  </a:schemeClr>
                </a:solidFill>
                <a:latin typeface="Lato Hairline" pitchFamily="34" charset="0"/>
              </a:rPr>
              <a:t>China</a:t>
            </a:r>
            <a:endParaRPr lang="en-US" sz="2000" dirty="0">
              <a:solidFill>
                <a:schemeClr val="accent2">
                  <a:lumMod val="60000"/>
                  <a:lumOff val="40000"/>
                </a:schemeClr>
              </a:solidFill>
              <a:latin typeface="Lato Hairline" pitchFamily="34" charset="0"/>
            </a:endParaRPr>
          </a:p>
        </p:txBody>
      </p:sp>
      <p:sp>
        <p:nvSpPr>
          <p:cNvPr id="21" name="TextBox 20"/>
          <p:cNvSpPr txBox="1"/>
          <p:nvPr/>
        </p:nvSpPr>
        <p:spPr>
          <a:xfrm>
            <a:off x="500034" y="2000246"/>
            <a:ext cx="928694" cy="338554"/>
          </a:xfrm>
          <a:prstGeom prst="rect">
            <a:avLst/>
          </a:prstGeom>
          <a:noFill/>
        </p:spPr>
        <p:txBody>
          <a:bodyPr wrap="square" rtlCol="0">
            <a:spAutoFit/>
          </a:bodyPr>
          <a:lstStyle/>
          <a:p>
            <a:r>
              <a:rPr lang="en-US" sz="1600" dirty="0" smtClean="0">
                <a:solidFill>
                  <a:schemeClr val="bg1">
                    <a:lumMod val="75000"/>
                  </a:schemeClr>
                </a:solidFill>
                <a:latin typeface="Lato Light" pitchFamily="34" charset="0"/>
              </a:rPr>
              <a:t> $32.5B</a:t>
            </a:r>
            <a:endParaRPr lang="en-US" sz="1600" dirty="0">
              <a:solidFill>
                <a:schemeClr val="bg1">
                  <a:lumMod val="75000"/>
                </a:schemeClr>
              </a:solidFill>
              <a:latin typeface="Lato Light" pitchFamily="34" charset="0"/>
            </a:endParaRPr>
          </a:p>
        </p:txBody>
      </p:sp>
      <p:sp>
        <p:nvSpPr>
          <p:cNvPr id="30" name="Freeform 29"/>
          <p:cNvSpPr/>
          <p:nvPr/>
        </p:nvSpPr>
        <p:spPr>
          <a:xfrm>
            <a:off x="6877050" y="2033588"/>
            <a:ext cx="1204913" cy="842962"/>
          </a:xfrm>
          <a:custGeom>
            <a:avLst/>
            <a:gdLst>
              <a:gd name="connsiteX0" fmla="*/ 204788 w 1204913"/>
              <a:gd name="connsiteY0" fmla="*/ 123825 h 842962"/>
              <a:gd name="connsiteX1" fmla="*/ 90488 w 1204913"/>
              <a:gd name="connsiteY1" fmla="*/ 207168 h 842962"/>
              <a:gd name="connsiteX2" fmla="*/ 107156 w 1204913"/>
              <a:gd name="connsiteY2" fmla="*/ 295275 h 842962"/>
              <a:gd name="connsiteX3" fmla="*/ 0 w 1204913"/>
              <a:gd name="connsiteY3" fmla="*/ 333375 h 842962"/>
              <a:gd name="connsiteX4" fmla="*/ 28575 w 1204913"/>
              <a:gd name="connsiteY4" fmla="*/ 419100 h 842962"/>
              <a:gd name="connsiteX5" fmla="*/ 147638 w 1204913"/>
              <a:gd name="connsiteY5" fmla="*/ 466725 h 842962"/>
              <a:gd name="connsiteX6" fmla="*/ 152400 w 1204913"/>
              <a:gd name="connsiteY6" fmla="*/ 561975 h 842962"/>
              <a:gd name="connsiteX7" fmla="*/ 466725 w 1204913"/>
              <a:gd name="connsiteY7" fmla="*/ 669131 h 842962"/>
              <a:gd name="connsiteX8" fmla="*/ 519113 w 1204913"/>
              <a:gd name="connsiteY8" fmla="*/ 621506 h 842962"/>
              <a:gd name="connsiteX9" fmla="*/ 640556 w 1204913"/>
              <a:gd name="connsiteY9" fmla="*/ 671512 h 842962"/>
              <a:gd name="connsiteX10" fmla="*/ 626269 w 1204913"/>
              <a:gd name="connsiteY10" fmla="*/ 719137 h 842962"/>
              <a:gd name="connsiteX11" fmla="*/ 688181 w 1204913"/>
              <a:gd name="connsiteY11" fmla="*/ 821531 h 842962"/>
              <a:gd name="connsiteX12" fmla="*/ 800100 w 1204913"/>
              <a:gd name="connsiteY12" fmla="*/ 764381 h 842962"/>
              <a:gd name="connsiteX13" fmla="*/ 873919 w 1204913"/>
              <a:gd name="connsiteY13" fmla="*/ 831056 h 842962"/>
              <a:gd name="connsiteX14" fmla="*/ 904875 w 1204913"/>
              <a:gd name="connsiteY14" fmla="*/ 812006 h 842962"/>
              <a:gd name="connsiteX15" fmla="*/ 909638 w 1204913"/>
              <a:gd name="connsiteY15" fmla="*/ 842962 h 842962"/>
              <a:gd name="connsiteX16" fmla="*/ 1092994 w 1204913"/>
              <a:gd name="connsiteY16" fmla="*/ 783431 h 842962"/>
              <a:gd name="connsiteX17" fmla="*/ 1154906 w 1204913"/>
              <a:gd name="connsiteY17" fmla="*/ 638175 h 842962"/>
              <a:gd name="connsiteX18" fmla="*/ 1052513 w 1204913"/>
              <a:gd name="connsiteY18" fmla="*/ 464343 h 842962"/>
              <a:gd name="connsiteX19" fmla="*/ 1100138 w 1204913"/>
              <a:gd name="connsiteY19" fmla="*/ 402431 h 842962"/>
              <a:gd name="connsiteX20" fmla="*/ 1042988 w 1204913"/>
              <a:gd name="connsiteY20" fmla="*/ 402431 h 842962"/>
              <a:gd name="connsiteX21" fmla="*/ 1021556 w 1204913"/>
              <a:gd name="connsiteY21" fmla="*/ 414337 h 842962"/>
              <a:gd name="connsiteX22" fmla="*/ 978694 w 1204913"/>
              <a:gd name="connsiteY22" fmla="*/ 352425 h 842962"/>
              <a:gd name="connsiteX23" fmla="*/ 1026319 w 1204913"/>
              <a:gd name="connsiteY23" fmla="*/ 307181 h 842962"/>
              <a:gd name="connsiteX24" fmla="*/ 1057275 w 1204913"/>
              <a:gd name="connsiteY24" fmla="*/ 369093 h 842962"/>
              <a:gd name="connsiteX25" fmla="*/ 1071563 w 1204913"/>
              <a:gd name="connsiteY25" fmla="*/ 371475 h 842962"/>
              <a:gd name="connsiteX26" fmla="*/ 1204913 w 1204913"/>
              <a:gd name="connsiteY26" fmla="*/ 278606 h 842962"/>
              <a:gd name="connsiteX27" fmla="*/ 1202531 w 1204913"/>
              <a:gd name="connsiteY27" fmla="*/ 147637 h 842962"/>
              <a:gd name="connsiteX28" fmla="*/ 1047750 w 1204913"/>
              <a:gd name="connsiteY28" fmla="*/ 109537 h 842962"/>
              <a:gd name="connsiteX29" fmla="*/ 938213 w 1204913"/>
              <a:gd name="connsiteY29" fmla="*/ 0 h 842962"/>
              <a:gd name="connsiteX30" fmla="*/ 828675 w 1204913"/>
              <a:gd name="connsiteY30" fmla="*/ 0 h 842962"/>
              <a:gd name="connsiteX31" fmla="*/ 850106 w 1204913"/>
              <a:gd name="connsiteY31" fmla="*/ 90487 h 842962"/>
              <a:gd name="connsiteX32" fmla="*/ 812006 w 1204913"/>
              <a:gd name="connsiteY32" fmla="*/ 97631 h 842962"/>
              <a:gd name="connsiteX33" fmla="*/ 802481 w 1204913"/>
              <a:gd name="connsiteY33" fmla="*/ 97631 h 842962"/>
              <a:gd name="connsiteX34" fmla="*/ 828675 w 1204913"/>
              <a:gd name="connsiteY34" fmla="*/ 135731 h 842962"/>
              <a:gd name="connsiteX35" fmla="*/ 890588 w 1204913"/>
              <a:gd name="connsiteY35" fmla="*/ 150018 h 842962"/>
              <a:gd name="connsiteX36" fmla="*/ 888206 w 1204913"/>
              <a:gd name="connsiteY36" fmla="*/ 185737 h 842962"/>
              <a:gd name="connsiteX37" fmla="*/ 797719 w 1204913"/>
              <a:gd name="connsiteY37" fmla="*/ 202406 h 842962"/>
              <a:gd name="connsiteX38" fmla="*/ 754856 w 1204913"/>
              <a:gd name="connsiteY38" fmla="*/ 278606 h 842962"/>
              <a:gd name="connsiteX39" fmla="*/ 452438 w 1204913"/>
              <a:gd name="connsiteY39" fmla="*/ 273843 h 842962"/>
              <a:gd name="connsiteX40" fmla="*/ 204788 w 1204913"/>
              <a:gd name="connsiteY40" fmla="*/ 123825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04913" h="842962">
                <a:moveTo>
                  <a:pt x="204788" y="123825"/>
                </a:moveTo>
                <a:lnTo>
                  <a:pt x="90488" y="207168"/>
                </a:lnTo>
                <a:lnTo>
                  <a:pt x="107156" y="295275"/>
                </a:lnTo>
                <a:lnTo>
                  <a:pt x="0" y="333375"/>
                </a:lnTo>
                <a:lnTo>
                  <a:pt x="28575" y="419100"/>
                </a:lnTo>
                <a:lnTo>
                  <a:pt x="147638" y="466725"/>
                </a:lnTo>
                <a:lnTo>
                  <a:pt x="152400" y="561975"/>
                </a:lnTo>
                <a:lnTo>
                  <a:pt x="466725" y="669131"/>
                </a:lnTo>
                <a:lnTo>
                  <a:pt x="519113" y="621506"/>
                </a:lnTo>
                <a:lnTo>
                  <a:pt x="640556" y="671512"/>
                </a:lnTo>
                <a:lnTo>
                  <a:pt x="626269" y="719137"/>
                </a:lnTo>
                <a:lnTo>
                  <a:pt x="688181" y="821531"/>
                </a:lnTo>
                <a:lnTo>
                  <a:pt x="800100" y="764381"/>
                </a:lnTo>
                <a:lnTo>
                  <a:pt x="873919" y="831056"/>
                </a:lnTo>
                <a:lnTo>
                  <a:pt x="904875" y="812006"/>
                </a:lnTo>
                <a:lnTo>
                  <a:pt x="909638" y="842962"/>
                </a:lnTo>
                <a:lnTo>
                  <a:pt x="1092994" y="783431"/>
                </a:lnTo>
                <a:lnTo>
                  <a:pt x="1154906" y="638175"/>
                </a:lnTo>
                <a:lnTo>
                  <a:pt x="1052513" y="464343"/>
                </a:lnTo>
                <a:lnTo>
                  <a:pt x="1100138" y="402431"/>
                </a:lnTo>
                <a:lnTo>
                  <a:pt x="1042988" y="402431"/>
                </a:lnTo>
                <a:lnTo>
                  <a:pt x="1021556" y="414337"/>
                </a:lnTo>
                <a:lnTo>
                  <a:pt x="978694" y="352425"/>
                </a:lnTo>
                <a:lnTo>
                  <a:pt x="1026319" y="307181"/>
                </a:lnTo>
                <a:lnTo>
                  <a:pt x="1057275" y="369093"/>
                </a:lnTo>
                <a:lnTo>
                  <a:pt x="1071563" y="371475"/>
                </a:lnTo>
                <a:lnTo>
                  <a:pt x="1204913" y="278606"/>
                </a:lnTo>
                <a:lnTo>
                  <a:pt x="1202531" y="147637"/>
                </a:lnTo>
                <a:lnTo>
                  <a:pt x="1047750" y="109537"/>
                </a:lnTo>
                <a:lnTo>
                  <a:pt x="938213" y="0"/>
                </a:lnTo>
                <a:lnTo>
                  <a:pt x="828675" y="0"/>
                </a:lnTo>
                <a:lnTo>
                  <a:pt x="850106" y="90487"/>
                </a:lnTo>
                <a:lnTo>
                  <a:pt x="812006" y="97631"/>
                </a:lnTo>
                <a:lnTo>
                  <a:pt x="802481" y="97631"/>
                </a:lnTo>
                <a:lnTo>
                  <a:pt x="828675" y="135731"/>
                </a:lnTo>
                <a:cubicBezTo>
                  <a:pt x="891355" y="152606"/>
                  <a:pt x="890588" y="173773"/>
                  <a:pt x="890588" y="150018"/>
                </a:cubicBezTo>
                <a:lnTo>
                  <a:pt x="888206" y="185737"/>
                </a:lnTo>
                <a:cubicBezTo>
                  <a:pt x="858071" y="191438"/>
                  <a:pt x="828389" y="202406"/>
                  <a:pt x="797719" y="202406"/>
                </a:cubicBezTo>
                <a:lnTo>
                  <a:pt x="754856" y="278606"/>
                </a:lnTo>
                <a:lnTo>
                  <a:pt x="452438" y="273843"/>
                </a:lnTo>
                <a:lnTo>
                  <a:pt x="204788" y="123825"/>
                </a:lnTo>
                <a:close/>
              </a:path>
            </a:pathLst>
          </a:cu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571472" y="2000246"/>
            <a:ext cx="785818" cy="1588"/>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7144562" y="3071022"/>
            <a:ext cx="714380" cy="15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6628" name="Picture 4" descr="C:\Users\Stama\Desktop\Parallax stuff\1 cmQc9shDNAs3nuGCeguwvg.png"/>
          <p:cNvPicPr>
            <a:picLocks noChangeAspect="1" noChangeArrowheads="1"/>
          </p:cNvPicPr>
          <p:nvPr/>
        </p:nvPicPr>
        <p:blipFill>
          <a:blip r:embed="rId4" cstate="print"/>
          <a:srcRect/>
          <a:stretch>
            <a:fillRect/>
          </a:stretch>
        </p:blipFill>
        <p:spPr bwMode="auto">
          <a:xfrm>
            <a:off x="6929454" y="3429006"/>
            <a:ext cx="1143008" cy="671517"/>
          </a:xfrm>
          <a:prstGeom prst="rect">
            <a:avLst/>
          </a:prstGeom>
          <a:noFill/>
        </p:spPr>
      </p:pic>
      <p:pic>
        <p:nvPicPr>
          <p:cNvPr id="26627" name="Picture 3" descr="C:\Users\Stama\Desktop\Parallax stuff\League_of_Legends_logo.png"/>
          <p:cNvPicPr>
            <a:picLocks noChangeAspect="1" noChangeArrowheads="1"/>
          </p:cNvPicPr>
          <p:nvPr/>
        </p:nvPicPr>
        <p:blipFill>
          <a:blip r:embed="rId5" cstate="print"/>
          <a:srcRect/>
          <a:stretch>
            <a:fillRect/>
          </a:stretch>
        </p:blipFill>
        <p:spPr bwMode="auto">
          <a:xfrm>
            <a:off x="7215206" y="3429006"/>
            <a:ext cx="571504" cy="225414"/>
          </a:xfrm>
          <a:prstGeom prst="rect">
            <a:avLst/>
          </a:prstGeom>
          <a:noFill/>
        </p:spPr>
      </p:pic>
      <p:sp>
        <p:nvSpPr>
          <p:cNvPr id="53" name="Oval 52"/>
          <p:cNvSpPr/>
          <p:nvPr/>
        </p:nvSpPr>
        <p:spPr>
          <a:xfrm>
            <a:off x="285720" y="2571750"/>
            <a:ext cx="285752" cy="28575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w Cen MT" pitchFamily="34" charset="0"/>
              </a:rPr>
              <a:t>2</a:t>
            </a:r>
            <a:endParaRPr lang="en-US" dirty="0">
              <a:latin typeface="Tw Cen MT" pitchFamily="34" charset="0"/>
            </a:endParaRPr>
          </a:p>
        </p:txBody>
      </p:sp>
      <p:sp>
        <p:nvSpPr>
          <p:cNvPr id="54" name="TextBox 53"/>
          <p:cNvSpPr txBox="1"/>
          <p:nvPr/>
        </p:nvSpPr>
        <p:spPr>
          <a:xfrm>
            <a:off x="500034" y="2357436"/>
            <a:ext cx="1000132" cy="400110"/>
          </a:xfrm>
          <a:prstGeom prst="rect">
            <a:avLst/>
          </a:prstGeom>
          <a:noFill/>
        </p:spPr>
        <p:txBody>
          <a:bodyPr wrap="square" rtlCol="0">
            <a:spAutoFit/>
          </a:bodyPr>
          <a:lstStyle/>
          <a:p>
            <a:r>
              <a:rPr lang="en-US" sz="2000" dirty="0" smtClean="0">
                <a:solidFill>
                  <a:schemeClr val="accent1">
                    <a:lumMod val="60000"/>
                    <a:lumOff val="40000"/>
                  </a:schemeClr>
                </a:solidFill>
                <a:latin typeface="Lato Hairline" pitchFamily="34" charset="0"/>
              </a:rPr>
              <a:t>  USA</a:t>
            </a:r>
            <a:endParaRPr lang="en-US" sz="2000" dirty="0">
              <a:solidFill>
                <a:schemeClr val="accent1">
                  <a:lumMod val="60000"/>
                  <a:lumOff val="40000"/>
                </a:schemeClr>
              </a:solidFill>
              <a:latin typeface="Lato Hairline" pitchFamily="34" charset="0"/>
            </a:endParaRPr>
          </a:p>
        </p:txBody>
      </p:sp>
      <p:sp>
        <p:nvSpPr>
          <p:cNvPr id="55" name="TextBox 54"/>
          <p:cNvSpPr txBox="1"/>
          <p:nvPr/>
        </p:nvSpPr>
        <p:spPr>
          <a:xfrm>
            <a:off x="500034" y="2714626"/>
            <a:ext cx="928694" cy="338554"/>
          </a:xfrm>
          <a:prstGeom prst="rect">
            <a:avLst/>
          </a:prstGeom>
          <a:noFill/>
        </p:spPr>
        <p:txBody>
          <a:bodyPr wrap="square" rtlCol="0">
            <a:spAutoFit/>
          </a:bodyPr>
          <a:lstStyle/>
          <a:p>
            <a:r>
              <a:rPr lang="en-US" sz="1600" dirty="0" smtClean="0">
                <a:solidFill>
                  <a:schemeClr val="bg1">
                    <a:lumMod val="75000"/>
                  </a:schemeClr>
                </a:solidFill>
                <a:latin typeface="Lato Light" pitchFamily="34" charset="0"/>
              </a:rPr>
              <a:t>  $25.5B</a:t>
            </a:r>
            <a:endParaRPr lang="en-US" sz="1600" dirty="0">
              <a:solidFill>
                <a:schemeClr val="bg1">
                  <a:lumMod val="75000"/>
                </a:schemeClr>
              </a:solidFill>
              <a:latin typeface="Lato Light" pitchFamily="34" charset="0"/>
            </a:endParaRPr>
          </a:p>
        </p:txBody>
      </p:sp>
      <p:cxnSp>
        <p:nvCxnSpPr>
          <p:cNvPr id="56" name="Straight Connector 55"/>
          <p:cNvCxnSpPr/>
          <p:nvPr/>
        </p:nvCxnSpPr>
        <p:spPr>
          <a:xfrm>
            <a:off x="571472" y="2714626"/>
            <a:ext cx="785818" cy="158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2486025" y="2143125"/>
            <a:ext cx="1320800" cy="609600"/>
          </a:xfrm>
          <a:custGeom>
            <a:avLst/>
            <a:gdLst>
              <a:gd name="connsiteX0" fmla="*/ 184150 w 1320800"/>
              <a:gd name="connsiteY0" fmla="*/ 3175 h 609600"/>
              <a:gd name="connsiteX1" fmla="*/ 0 w 1320800"/>
              <a:gd name="connsiteY1" fmla="*/ 187325 h 609600"/>
              <a:gd name="connsiteX2" fmla="*/ 0 w 1320800"/>
              <a:gd name="connsiteY2" fmla="*/ 361950 h 609600"/>
              <a:gd name="connsiteX3" fmla="*/ 69850 w 1320800"/>
              <a:gd name="connsiteY3" fmla="*/ 422275 h 609600"/>
              <a:gd name="connsiteX4" fmla="*/ 307975 w 1320800"/>
              <a:gd name="connsiteY4" fmla="*/ 454025 h 609600"/>
              <a:gd name="connsiteX5" fmla="*/ 336550 w 1320800"/>
              <a:gd name="connsiteY5" fmla="*/ 501650 h 609600"/>
              <a:gd name="connsiteX6" fmla="*/ 406400 w 1320800"/>
              <a:gd name="connsiteY6" fmla="*/ 501650 h 609600"/>
              <a:gd name="connsiteX7" fmla="*/ 466725 w 1320800"/>
              <a:gd name="connsiteY7" fmla="*/ 609600 h 609600"/>
              <a:gd name="connsiteX8" fmla="*/ 574675 w 1320800"/>
              <a:gd name="connsiteY8" fmla="*/ 476250 h 609600"/>
              <a:gd name="connsiteX9" fmla="*/ 815975 w 1320800"/>
              <a:gd name="connsiteY9" fmla="*/ 479425 h 609600"/>
              <a:gd name="connsiteX10" fmla="*/ 835025 w 1320800"/>
              <a:gd name="connsiteY10" fmla="*/ 603250 h 609600"/>
              <a:gd name="connsiteX11" fmla="*/ 876300 w 1320800"/>
              <a:gd name="connsiteY11" fmla="*/ 600075 h 609600"/>
              <a:gd name="connsiteX12" fmla="*/ 879475 w 1320800"/>
              <a:gd name="connsiteY12" fmla="*/ 447675 h 609600"/>
              <a:gd name="connsiteX13" fmla="*/ 1273175 w 1320800"/>
              <a:gd name="connsiteY13" fmla="*/ 107950 h 609600"/>
              <a:gd name="connsiteX14" fmla="*/ 1311275 w 1320800"/>
              <a:gd name="connsiteY14" fmla="*/ 95250 h 609600"/>
              <a:gd name="connsiteX15" fmla="*/ 1320800 w 1320800"/>
              <a:gd name="connsiteY15" fmla="*/ 57150 h 609600"/>
              <a:gd name="connsiteX16" fmla="*/ 1289050 w 1320800"/>
              <a:gd name="connsiteY16" fmla="*/ 53975 h 609600"/>
              <a:gd name="connsiteX17" fmla="*/ 1238250 w 1320800"/>
              <a:gd name="connsiteY17" fmla="*/ 92075 h 609600"/>
              <a:gd name="connsiteX18" fmla="*/ 1133475 w 1320800"/>
              <a:gd name="connsiteY18" fmla="*/ 88900 h 609600"/>
              <a:gd name="connsiteX19" fmla="*/ 1085850 w 1320800"/>
              <a:gd name="connsiteY19" fmla="*/ 120650 h 609600"/>
              <a:gd name="connsiteX20" fmla="*/ 758825 w 1320800"/>
              <a:gd name="connsiteY20" fmla="*/ 0 h 609600"/>
              <a:gd name="connsiteX21" fmla="*/ 184150 w 1320800"/>
              <a:gd name="connsiteY21" fmla="*/ 317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0800" h="609600">
                <a:moveTo>
                  <a:pt x="184150" y="3175"/>
                </a:moveTo>
                <a:lnTo>
                  <a:pt x="0" y="187325"/>
                </a:lnTo>
                <a:lnTo>
                  <a:pt x="0" y="361950"/>
                </a:lnTo>
                <a:lnTo>
                  <a:pt x="69850" y="422275"/>
                </a:lnTo>
                <a:lnTo>
                  <a:pt x="307975" y="454025"/>
                </a:lnTo>
                <a:lnTo>
                  <a:pt x="336550" y="501650"/>
                </a:lnTo>
                <a:lnTo>
                  <a:pt x="406400" y="501650"/>
                </a:lnTo>
                <a:lnTo>
                  <a:pt x="466725" y="609600"/>
                </a:lnTo>
                <a:lnTo>
                  <a:pt x="574675" y="476250"/>
                </a:lnTo>
                <a:lnTo>
                  <a:pt x="815975" y="479425"/>
                </a:lnTo>
                <a:lnTo>
                  <a:pt x="835025" y="603250"/>
                </a:lnTo>
                <a:lnTo>
                  <a:pt x="876300" y="600075"/>
                </a:lnTo>
                <a:cubicBezTo>
                  <a:pt x="877358" y="549275"/>
                  <a:pt x="878417" y="498475"/>
                  <a:pt x="879475" y="447675"/>
                </a:cubicBezTo>
                <a:lnTo>
                  <a:pt x="1273175" y="107950"/>
                </a:lnTo>
                <a:lnTo>
                  <a:pt x="1311275" y="95250"/>
                </a:lnTo>
                <a:lnTo>
                  <a:pt x="1320800" y="57150"/>
                </a:lnTo>
                <a:lnTo>
                  <a:pt x="1289050" y="53975"/>
                </a:lnTo>
                <a:lnTo>
                  <a:pt x="1238250" y="92075"/>
                </a:lnTo>
                <a:lnTo>
                  <a:pt x="1133475" y="88900"/>
                </a:lnTo>
                <a:lnTo>
                  <a:pt x="1085850" y="120650"/>
                </a:lnTo>
                <a:lnTo>
                  <a:pt x="758825" y="0"/>
                </a:lnTo>
                <a:lnTo>
                  <a:pt x="184150" y="3175"/>
                </a:lnTo>
                <a:close/>
              </a:path>
            </a:pathLst>
          </a:cu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rot="5400000">
            <a:off x="2572530" y="3071022"/>
            <a:ext cx="714380" cy="158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6631" name="Picture 7" descr="C:\Users\Stama\Desktop\Parallax stuff\Battle_Royale_logo.png"/>
          <p:cNvPicPr>
            <a:picLocks noChangeAspect="1" noChangeArrowheads="1"/>
          </p:cNvPicPr>
          <p:nvPr/>
        </p:nvPicPr>
        <p:blipFill>
          <a:blip r:embed="rId6" cstate="print"/>
          <a:srcRect/>
          <a:stretch>
            <a:fillRect/>
          </a:stretch>
        </p:blipFill>
        <p:spPr bwMode="auto">
          <a:xfrm>
            <a:off x="2643174" y="3786196"/>
            <a:ext cx="571504" cy="571504"/>
          </a:xfrm>
          <a:prstGeom prst="rect">
            <a:avLst/>
          </a:prstGeom>
          <a:noFill/>
        </p:spPr>
      </p:pic>
      <p:pic>
        <p:nvPicPr>
          <p:cNvPr id="26630" name="Picture 6" descr="C:\Users\Stama\Desktop\Parallax stuff\counter-strike-csgo.png"/>
          <p:cNvPicPr>
            <a:picLocks noChangeAspect="1" noChangeArrowheads="1"/>
          </p:cNvPicPr>
          <p:nvPr/>
        </p:nvPicPr>
        <p:blipFill>
          <a:blip r:embed="rId7" cstate="print"/>
          <a:stretch>
            <a:fillRect/>
          </a:stretch>
        </p:blipFill>
        <p:spPr bwMode="auto">
          <a:xfrm>
            <a:off x="2500298" y="3357568"/>
            <a:ext cx="857256" cy="449038"/>
          </a:xfrm>
          <a:prstGeom prst="rect">
            <a:avLst/>
          </a:prstGeom>
          <a:noFill/>
        </p:spPr>
      </p:pic>
      <p:sp>
        <p:nvSpPr>
          <p:cNvPr id="67" name="Oval 66"/>
          <p:cNvSpPr/>
          <p:nvPr/>
        </p:nvSpPr>
        <p:spPr>
          <a:xfrm>
            <a:off x="285720" y="3286130"/>
            <a:ext cx="285752" cy="28575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w Cen MT" pitchFamily="34" charset="0"/>
              </a:rPr>
              <a:t>3</a:t>
            </a:r>
            <a:endParaRPr lang="en-US" dirty="0">
              <a:solidFill>
                <a:schemeClr val="bg1"/>
              </a:solidFill>
              <a:latin typeface="Tw Cen MT" pitchFamily="34" charset="0"/>
            </a:endParaRPr>
          </a:p>
        </p:txBody>
      </p:sp>
      <p:sp>
        <p:nvSpPr>
          <p:cNvPr id="68" name="TextBox 67"/>
          <p:cNvSpPr txBox="1"/>
          <p:nvPr/>
        </p:nvSpPr>
        <p:spPr>
          <a:xfrm>
            <a:off x="500034" y="3071816"/>
            <a:ext cx="1000132" cy="400110"/>
          </a:xfrm>
          <a:prstGeom prst="rect">
            <a:avLst/>
          </a:prstGeom>
          <a:noFill/>
        </p:spPr>
        <p:txBody>
          <a:bodyPr wrap="square" rtlCol="0">
            <a:spAutoFit/>
          </a:bodyPr>
          <a:lstStyle/>
          <a:p>
            <a:r>
              <a:rPr lang="en-US" sz="2000" dirty="0" smtClean="0">
                <a:solidFill>
                  <a:schemeClr val="accent1">
                    <a:lumMod val="60000"/>
                    <a:lumOff val="40000"/>
                  </a:schemeClr>
                </a:solidFill>
                <a:latin typeface="Lato Hairline" pitchFamily="34" charset="0"/>
              </a:rPr>
              <a:t> </a:t>
            </a:r>
            <a:r>
              <a:rPr lang="en-US" sz="2000" dirty="0" smtClean="0">
                <a:solidFill>
                  <a:schemeClr val="accent3">
                    <a:lumMod val="60000"/>
                    <a:lumOff val="40000"/>
                  </a:schemeClr>
                </a:solidFill>
                <a:latin typeface="Lato Hairline" pitchFamily="34" charset="0"/>
              </a:rPr>
              <a:t>Japan</a:t>
            </a:r>
            <a:endParaRPr lang="en-US" sz="2000" dirty="0">
              <a:solidFill>
                <a:schemeClr val="accent3">
                  <a:lumMod val="60000"/>
                  <a:lumOff val="40000"/>
                </a:schemeClr>
              </a:solidFill>
              <a:latin typeface="Lato Hairline" pitchFamily="34" charset="0"/>
            </a:endParaRPr>
          </a:p>
        </p:txBody>
      </p:sp>
      <p:sp>
        <p:nvSpPr>
          <p:cNvPr id="69" name="TextBox 68"/>
          <p:cNvSpPr txBox="1"/>
          <p:nvPr/>
        </p:nvSpPr>
        <p:spPr>
          <a:xfrm>
            <a:off x="500034" y="3429006"/>
            <a:ext cx="928694" cy="338554"/>
          </a:xfrm>
          <a:prstGeom prst="rect">
            <a:avLst/>
          </a:prstGeom>
          <a:noFill/>
        </p:spPr>
        <p:txBody>
          <a:bodyPr wrap="square" rtlCol="0">
            <a:spAutoFit/>
          </a:bodyPr>
          <a:lstStyle/>
          <a:p>
            <a:r>
              <a:rPr lang="en-US" sz="1600" dirty="0" smtClean="0">
                <a:solidFill>
                  <a:schemeClr val="bg1">
                    <a:lumMod val="75000"/>
                  </a:schemeClr>
                </a:solidFill>
                <a:latin typeface="Lato Light" pitchFamily="34" charset="0"/>
              </a:rPr>
              <a:t>    $14B</a:t>
            </a:r>
            <a:endParaRPr lang="en-US" sz="1600" dirty="0">
              <a:solidFill>
                <a:schemeClr val="bg1">
                  <a:lumMod val="75000"/>
                </a:schemeClr>
              </a:solidFill>
              <a:latin typeface="Lato Light" pitchFamily="34" charset="0"/>
            </a:endParaRPr>
          </a:p>
        </p:txBody>
      </p:sp>
      <p:cxnSp>
        <p:nvCxnSpPr>
          <p:cNvPr id="70" name="Straight Connector 69"/>
          <p:cNvCxnSpPr/>
          <p:nvPr/>
        </p:nvCxnSpPr>
        <p:spPr>
          <a:xfrm>
            <a:off x="571472" y="3429006"/>
            <a:ext cx="785818" cy="158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8181975" y="2241550"/>
            <a:ext cx="206375" cy="361950"/>
          </a:xfrm>
          <a:custGeom>
            <a:avLst/>
            <a:gdLst>
              <a:gd name="connsiteX0" fmla="*/ 31750 w 206375"/>
              <a:gd name="connsiteY0" fmla="*/ 361950 h 361950"/>
              <a:gd name="connsiteX1" fmla="*/ 0 w 206375"/>
              <a:gd name="connsiteY1" fmla="*/ 317500 h 361950"/>
              <a:gd name="connsiteX2" fmla="*/ 12700 w 206375"/>
              <a:gd name="connsiteY2" fmla="*/ 254000 h 361950"/>
              <a:gd name="connsiteX3" fmla="*/ 92075 w 206375"/>
              <a:gd name="connsiteY3" fmla="*/ 234950 h 361950"/>
              <a:gd name="connsiteX4" fmla="*/ 155575 w 206375"/>
              <a:gd name="connsiteY4" fmla="*/ 187325 h 361950"/>
              <a:gd name="connsiteX5" fmla="*/ 136525 w 206375"/>
              <a:gd name="connsiteY5" fmla="*/ 117475 h 361950"/>
              <a:gd name="connsiteX6" fmla="*/ 107950 w 206375"/>
              <a:gd name="connsiteY6" fmla="*/ 88900 h 361950"/>
              <a:gd name="connsiteX7" fmla="*/ 104775 w 206375"/>
              <a:gd name="connsiteY7" fmla="*/ 0 h 361950"/>
              <a:gd name="connsiteX8" fmla="*/ 200025 w 206375"/>
              <a:gd name="connsiteY8" fmla="*/ 41275 h 361950"/>
              <a:gd name="connsiteX9" fmla="*/ 187325 w 206375"/>
              <a:gd name="connsiteY9" fmla="*/ 76200 h 361950"/>
              <a:gd name="connsiteX10" fmla="*/ 177800 w 206375"/>
              <a:gd name="connsiteY10" fmla="*/ 123825 h 361950"/>
              <a:gd name="connsiteX11" fmla="*/ 203200 w 206375"/>
              <a:gd name="connsiteY11" fmla="*/ 168275 h 361950"/>
              <a:gd name="connsiteX12" fmla="*/ 206375 w 206375"/>
              <a:gd name="connsiteY12" fmla="*/ 257175 h 361950"/>
              <a:gd name="connsiteX13" fmla="*/ 146050 w 206375"/>
              <a:gd name="connsiteY13" fmla="*/ 269875 h 361950"/>
              <a:gd name="connsiteX14" fmla="*/ 142875 w 206375"/>
              <a:gd name="connsiteY14" fmla="*/ 301625 h 361950"/>
              <a:gd name="connsiteX15" fmla="*/ 120650 w 206375"/>
              <a:gd name="connsiteY15" fmla="*/ 311150 h 361950"/>
              <a:gd name="connsiteX16" fmla="*/ 79375 w 206375"/>
              <a:gd name="connsiteY16" fmla="*/ 323850 h 361950"/>
              <a:gd name="connsiteX17" fmla="*/ 31750 w 206375"/>
              <a:gd name="connsiteY17"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375" h="361950">
                <a:moveTo>
                  <a:pt x="31750" y="361950"/>
                </a:moveTo>
                <a:lnTo>
                  <a:pt x="0" y="317500"/>
                </a:lnTo>
                <a:lnTo>
                  <a:pt x="12700" y="254000"/>
                </a:lnTo>
                <a:lnTo>
                  <a:pt x="92075" y="234950"/>
                </a:lnTo>
                <a:lnTo>
                  <a:pt x="155575" y="187325"/>
                </a:lnTo>
                <a:lnTo>
                  <a:pt x="136525" y="117475"/>
                </a:lnTo>
                <a:lnTo>
                  <a:pt x="107950" y="88900"/>
                </a:lnTo>
                <a:lnTo>
                  <a:pt x="104775" y="0"/>
                </a:lnTo>
                <a:lnTo>
                  <a:pt x="200025" y="41275"/>
                </a:lnTo>
                <a:lnTo>
                  <a:pt x="187325" y="76200"/>
                </a:lnTo>
                <a:lnTo>
                  <a:pt x="177800" y="123825"/>
                </a:lnTo>
                <a:lnTo>
                  <a:pt x="203200" y="168275"/>
                </a:lnTo>
                <a:lnTo>
                  <a:pt x="206375" y="257175"/>
                </a:lnTo>
                <a:lnTo>
                  <a:pt x="146050" y="269875"/>
                </a:lnTo>
                <a:lnTo>
                  <a:pt x="142875" y="301625"/>
                </a:lnTo>
                <a:lnTo>
                  <a:pt x="120650" y="311150"/>
                </a:lnTo>
                <a:lnTo>
                  <a:pt x="79375" y="323850"/>
                </a:lnTo>
                <a:lnTo>
                  <a:pt x="31750" y="361950"/>
                </a:lnTo>
                <a:close/>
              </a:path>
            </a:pathLst>
          </a:cu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3" name="Picture 9" descr="C:\Users\Stama\Desktop\Parallax stuff\Super_Mario_Odyssey_Logo.png"/>
          <p:cNvPicPr>
            <a:picLocks noChangeAspect="1" noChangeArrowheads="1"/>
          </p:cNvPicPr>
          <p:nvPr/>
        </p:nvPicPr>
        <p:blipFill>
          <a:blip r:embed="rId8" cstate="print"/>
          <a:srcRect/>
          <a:stretch>
            <a:fillRect/>
          </a:stretch>
        </p:blipFill>
        <p:spPr bwMode="auto">
          <a:xfrm>
            <a:off x="8072462" y="3286130"/>
            <a:ext cx="603258" cy="375518"/>
          </a:xfrm>
          <a:prstGeom prst="rect">
            <a:avLst/>
          </a:prstGeom>
          <a:noFill/>
        </p:spPr>
      </p:pic>
      <p:cxnSp>
        <p:nvCxnSpPr>
          <p:cNvPr id="77" name="Straight Connector 76"/>
          <p:cNvCxnSpPr/>
          <p:nvPr/>
        </p:nvCxnSpPr>
        <p:spPr>
          <a:xfrm rot="5400000">
            <a:off x="8108975" y="2749551"/>
            <a:ext cx="499272" cy="794"/>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6632" name="Picture 8" descr="C:\Users\Stama\Desktop\Parallax stuff\Logo-MHW.png"/>
          <p:cNvPicPr>
            <a:picLocks noChangeAspect="1" noChangeArrowheads="1"/>
          </p:cNvPicPr>
          <p:nvPr/>
        </p:nvPicPr>
        <p:blipFill>
          <a:blip r:embed="rId9" cstate="print"/>
          <a:srcRect/>
          <a:stretch>
            <a:fillRect/>
          </a:stretch>
        </p:blipFill>
        <p:spPr bwMode="auto">
          <a:xfrm>
            <a:off x="8001024" y="3000378"/>
            <a:ext cx="714380" cy="328517"/>
          </a:xfrm>
          <a:prstGeom prst="rect">
            <a:avLst/>
          </a:prstGeom>
          <a:noFill/>
        </p:spPr>
      </p:pic>
      <p:sp>
        <p:nvSpPr>
          <p:cNvPr id="81" name="Oval 80"/>
          <p:cNvSpPr/>
          <p:nvPr/>
        </p:nvSpPr>
        <p:spPr>
          <a:xfrm>
            <a:off x="285720" y="4000510"/>
            <a:ext cx="285752" cy="285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Tw Cen MT" pitchFamily="34" charset="0"/>
            </a:endParaRPr>
          </a:p>
        </p:txBody>
      </p:sp>
      <p:sp>
        <p:nvSpPr>
          <p:cNvPr id="82" name="TextBox 81"/>
          <p:cNvSpPr txBox="1"/>
          <p:nvPr/>
        </p:nvSpPr>
        <p:spPr>
          <a:xfrm>
            <a:off x="428596" y="3786196"/>
            <a:ext cx="1214446" cy="400110"/>
          </a:xfrm>
          <a:prstGeom prst="rect">
            <a:avLst/>
          </a:prstGeom>
          <a:noFill/>
        </p:spPr>
        <p:txBody>
          <a:bodyPr wrap="square" rtlCol="0">
            <a:spAutoFit/>
          </a:bodyPr>
          <a:lstStyle/>
          <a:p>
            <a:r>
              <a:rPr lang="en-US" sz="2000" dirty="0" smtClean="0">
                <a:solidFill>
                  <a:schemeClr val="accent1">
                    <a:lumMod val="60000"/>
                    <a:lumOff val="40000"/>
                  </a:schemeClr>
                </a:solidFill>
                <a:latin typeface="Lato Hairline" pitchFamily="34" charset="0"/>
              </a:rPr>
              <a:t> </a:t>
            </a:r>
            <a:r>
              <a:rPr lang="en-US" sz="2000" dirty="0" smtClean="0">
                <a:solidFill>
                  <a:schemeClr val="accent4">
                    <a:lumMod val="60000"/>
                    <a:lumOff val="40000"/>
                  </a:schemeClr>
                </a:solidFill>
                <a:latin typeface="Lato Hairline" pitchFamily="34" charset="0"/>
              </a:rPr>
              <a:t>Romania</a:t>
            </a:r>
            <a:endParaRPr lang="en-US" sz="2000" dirty="0">
              <a:solidFill>
                <a:schemeClr val="accent4">
                  <a:lumMod val="60000"/>
                  <a:lumOff val="40000"/>
                </a:schemeClr>
              </a:solidFill>
              <a:latin typeface="Lato Hairline" pitchFamily="34" charset="0"/>
            </a:endParaRPr>
          </a:p>
        </p:txBody>
      </p:sp>
      <p:sp>
        <p:nvSpPr>
          <p:cNvPr id="83" name="TextBox 82"/>
          <p:cNvSpPr txBox="1"/>
          <p:nvPr/>
        </p:nvSpPr>
        <p:spPr>
          <a:xfrm>
            <a:off x="500034" y="4143386"/>
            <a:ext cx="928694" cy="338554"/>
          </a:xfrm>
          <a:prstGeom prst="rect">
            <a:avLst/>
          </a:prstGeom>
          <a:noFill/>
        </p:spPr>
        <p:txBody>
          <a:bodyPr wrap="square" rtlCol="0">
            <a:spAutoFit/>
          </a:bodyPr>
          <a:lstStyle/>
          <a:p>
            <a:r>
              <a:rPr lang="en-US" sz="1600" dirty="0" smtClean="0">
                <a:solidFill>
                  <a:schemeClr val="bg1">
                    <a:lumMod val="75000"/>
                  </a:schemeClr>
                </a:solidFill>
                <a:latin typeface="Lato Light" pitchFamily="34" charset="0"/>
              </a:rPr>
              <a:t>  $163M</a:t>
            </a:r>
            <a:endParaRPr lang="en-US" sz="1600" dirty="0">
              <a:solidFill>
                <a:schemeClr val="bg1">
                  <a:lumMod val="75000"/>
                </a:schemeClr>
              </a:solidFill>
              <a:latin typeface="Lato Light" pitchFamily="34" charset="0"/>
            </a:endParaRPr>
          </a:p>
        </p:txBody>
      </p:sp>
      <p:cxnSp>
        <p:nvCxnSpPr>
          <p:cNvPr id="84" name="Straight Connector 83"/>
          <p:cNvCxnSpPr/>
          <p:nvPr/>
        </p:nvCxnSpPr>
        <p:spPr>
          <a:xfrm>
            <a:off x="571472" y="4143386"/>
            <a:ext cx="785818" cy="158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19045" y="3976697"/>
            <a:ext cx="428628" cy="338554"/>
          </a:xfrm>
          <a:prstGeom prst="rect">
            <a:avLst/>
          </a:prstGeom>
          <a:noFill/>
        </p:spPr>
        <p:txBody>
          <a:bodyPr wrap="square" rtlCol="0" anchor="ctr">
            <a:spAutoFit/>
          </a:bodyPr>
          <a:lstStyle/>
          <a:p>
            <a:r>
              <a:rPr lang="en-US" sz="1600" dirty="0" smtClean="0">
                <a:solidFill>
                  <a:schemeClr val="bg1"/>
                </a:solidFill>
                <a:latin typeface="Tw Cen MT" pitchFamily="34" charset="0"/>
              </a:rPr>
              <a:t>47</a:t>
            </a:r>
            <a:endParaRPr lang="en-US" sz="1600" dirty="0">
              <a:solidFill>
                <a:schemeClr val="bg1"/>
              </a:solidFill>
              <a:latin typeface="Tw Cen MT" pitchFamily="34" charset="0"/>
            </a:endParaRPr>
          </a:p>
        </p:txBody>
      </p:sp>
      <p:sp>
        <p:nvSpPr>
          <p:cNvPr id="88" name="Freeform 87"/>
          <p:cNvSpPr/>
          <p:nvPr/>
        </p:nvSpPr>
        <p:spPr>
          <a:xfrm>
            <a:off x="5691188" y="2159794"/>
            <a:ext cx="176212" cy="116681"/>
          </a:xfrm>
          <a:custGeom>
            <a:avLst/>
            <a:gdLst>
              <a:gd name="connsiteX0" fmla="*/ 38100 w 176212"/>
              <a:gd name="connsiteY0" fmla="*/ 116681 h 116681"/>
              <a:gd name="connsiteX1" fmla="*/ 0 w 176212"/>
              <a:gd name="connsiteY1" fmla="*/ 47625 h 116681"/>
              <a:gd name="connsiteX2" fmla="*/ 35718 w 176212"/>
              <a:gd name="connsiteY2" fmla="*/ 4762 h 116681"/>
              <a:gd name="connsiteX3" fmla="*/ 126206 w 176212"/>
              <a:gd name="connsiteY3" fmla="*/ 0 h 116681"/>
              <a:gd name="connsiteX4" fmla="*/ 154781 w 176212"/>
              <a:gd name="connsiteY4" fmla="*/ 66675 h 116681"/>
              <a:gd name="connsiteX5" fmla="*/ 176212 w 176212"/>
              <a:gd name="connsiteY5" fmla="*/ 73819 h 116681"/>
              <a:gd name="connsiteX6" fmla="*/ 164306 w 176212"/>
              <a:gd name="connsiteY6" fmla="*/ 116681 h 116681"/>
              <a:gd name="connsiteX7" fmla="*/ 140493 w 176212"/>
              <a:gd name="connsiteY7" fmla="*/ 109537 h 116681"/>
              <a:gd name="connsiteX8" fmla="*/ 38100 w 176212"/>
              <a:gd name="connsiteY8" fmla="*/ 116681 h 1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2" h="116681">
                <a:moveTo>
                  <a:pt x="38100" y="116681"/>
                </a:moveTo>
                <a:lnTo>
                  <a:pt x="0" y="47625"/>
                </a:lnTo>
                <a:lnTo>
                  <a:pt x="35718" y="4762"/>
                </a:lnTo>
                <a:lnTo>
                  <a:pt x="126206" y="0"/>
                </a:lnTo>
                <a:lnTo>
                  <a:pt x="154781" y="66675"/>
                </a:lnTo>
                <a:lnTo>
                  <a:pt x="176212" y="73819"/>
                </a:lnTo>
                <a:lnTo>
                  <a:pt x="164306" y="116681"/>
                </a:lnTo>
                <a:lnTo>
                  <a:pt x="140493" y="109537"/>
                </a:lnTo>
                <a:lnTo>
                  <a:pt x="38100" y="116681"/>
                </a:lnTo>
                <a:close/>
              </a:path>
            </a:pathLst>
          </a:cu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rot="5400000">
            <a:off x="5572926" y="2499518"/>
            <a:ext cx="427834" cy="79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6634" name="Picture 10" descr="C:\Users\Stama\Desktop\Parallax stuff\counter-strike-csgo.png"/>
          <p:cNvPicPr>
            <a:picLocks noChangeAspect="1" noChangeArrowheads="1"/>
          </p:cNvPicPr>
          <p:nvPr/>
        </p:nvPicPr>
        <p:blipFill>
          <a:blip r:embed="rId10" cstate="print"/>
          <a:srcRect/>
          <a:stretch>
            <a:fillRect/>
          </a:stretch>
        </p:blipFill>
        <p:spPr bwMode="auto">
          <a:xfrm>
            <a:off x="5572132" y="2714626"/>
            <a:ext cx="428628" cy="228814"/>
          </a:xfrm>
          <a:prstGeom prst="rect">
            <a:avLst/>
          </a:prstGeom>
          <a:noFill/>
        </p:spPr>
      </p:pic>
      <p:sp>
        <p:nvSpPr>
          <p:cNvPr id="38" name="TextBox 37"/>
          <p:cNvSpPr txBox="1"/>
          <p:nvPr/>
        </p:nvSpPr>
        <p:spPr>
          <a:xfrm>
            <a:off x="1785918" y="714362"/>
            <a:ext cx="5572164" cy="646331"/>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Just the first three countries make up for more than half of the total global revenue if the industry.</a:t>
            </a:r>
            <a:endParaRPr lang="en-US" dirty="0">
              <a:solidFill>
                <a:schemeClr val="bg1">
                  <a:lumMod val="75000"/>
                </a:schemeClr>
              </a:solidFill>
              <a:latin typeface="Lato Ligh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par>
                                <p:cTn id="12" presetID="2" presetClass="entr" presetSubtype="2" decel="50000" fill="hold" nodeType="withEffect">
                                  <p:stCondLst>
                                    <p:cond delay="0"/>
                                  </p:stCondLst>
                                  <p:childTnLst>
                                    <p:set>
                                      <p:cBhvr>
                                        <p:cTn id="13" dur="1" fill="hold">
                                          <p:stCondLst>
                                            <p:cond delay="0"/>
                                          </p:stCondLst>
                                        </p:cTn>
                                        <p:tgtEl>
                                          <p:spTgt spid="26626"/>
                                        </p:tgtEl>
                                        <p:attrNameLst>
                                          <p:attrName>style.visibility</p:attrName>
                                        </p:attrNameLst>
                                      </p:cBhvr>
                                      <p:to>
                                        <p:strVal val="visible"/>
                                      </p:to>
                                    </p:set>
                                    <p:anim calcmode="lin" valueType="num">
                                      <p:cBhvr additive="base">
                                        <p:cTn id="14" dur="1000" fill="hold"/>
                                        <p:tgtEl>
                                          <p:spTgt spid="26626"/>
                                        </p:tgtEl>
                                        <p:attrNameLst>
                                          <p:attrName>ppt_x</p:attrName>
                                        </p:attrNameLst>
                                      </p:cBhvr>
                                      <p:tavLst>
                                        <p:tav tm="0">
                                          <p:val>
                                            <p:strVal val="1+#ppt_w/2"/>
                                          </p:val>
                                        </p:tav>
                                        <p:tav tm="100000">
                                          <p:val>
                                            <p:strVal val="#ppt_x"/>
                                          </p:val>
                                        </p:tav>
                                      </p:tavLst>
                                    </p:anim>
                                    <p:anim calcmode="lin" valueType="num">
                                      <p:cBhvr additive="base">
                                        <p:cTn id="15" dur="1000" fill="hold"/>
                                        <p:tgtEl>
                                          <p:spTgt spid="2662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childTnLst>
                                </p:cTn>
                              </p:par>
                              <p:par>
                                <p:cTn id="28" presetID="22" presetClass="entr" presetSubtype="1" fill="hold" grpId="0" nodeType="withEffect">
                                  <p:stCondLst>
                                    <p:cond delay="30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par>
                                <p:cTn id="31" presetID="22" presetClass="entr" presetSubtype="4" fill="hold" grpId="0" nodeType="withEffect">
                                  <p:stCondLst>
                                    <p:cond delay="30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22" presetClass="entr" presetSubtype="1" fill="hold" nodeType="withEffect">
                                  <p:stCondLst>
                                    <p:cond delay="30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1000"/>
                                        <p:tgtEl>
                                          <p:spTgt spid="37"/>
                                        </p:tgtEl>
                                      </p:cBhvr>
                                    </p:animEffect>
                                  </p:childTnLst>
                                </p:cTn>
                              </p:par>
                              <p:par>
                                <p:cTn id="37" presetID="47" presetClass="entr" presetSubtype="0" fill="hold" nodeType="withEffect">
                                  <p:stCondLst>
                                    <p:cond delay="300"/>
                                  </p:stCondLst>
                                  <p:childTnLst>
                                    <p:set>
                                      <p:cBhvr>
                                        <p:cTn id="38" dur="1" fill="hold">
                                          <p:stCondLst>
                                            <p:cond delay="0"/>
                                          </p:stCondLst>
                                        </p:cTn>
                                        <p:tgtEl>
                                          <p:spTgt spid="26627"/>
                                        </p:tgtEl>
                                        <p:attrNameLst>
                                          <p:attrName>style.visibility</p:attrName>
                                        </p:attrNameLst>
                                      </p:cBhvr>
                                      <p:to>
                                        <p:strVal val="visible"/>
                                      </p:to>
                                    </p:set>
                                    <p:animEffect transition="in" filter="fade">
                                      <p:cBhvr>
                                        <p:cTn id="39" dur="1000"/>
                                        <p:tgtEl>
                                          <p:spTgt spid="26627"/>
                                        </p:tgtEl>
                                      </p:cBhvr>
                                    </p:animEffect>
                                    <p:anim calcmode="lin" valueType="num">
                                      <p:cBhvr>
                                        <p:cTn id="40" dur="1000" fill="hold"/>
                                        <p:tgtEl>
                                          <p:spTgt spid="26627"/>
                                        </p:tgtEl>
                                        <p:attrNameLst>
                                          <p:attrName>ppt_x</p:attrName>
                                        </p:attrNameLst>
                                      </p:cBhvr>
                                      <p:tavLst>
                                        <p:tav tm="0">
                                          <p:val>
                                            <p:strVal val="#ppt_x"/>
                                          </p:val>
                                        </p:tav>
                                        <p:tav tm="100000">
                                          <p:val>
                                            <p:strVal val="#ppt_x"/>
                                          </p:val>
                                        </p:tav>
                                      </p:tavLst>
                                    </p:anim>
                                    <p:anim calcmode="lin" valueType="num">
                                      <p:cBhvr>
                                        <p:cTn id="41" dur="1000" fill="hold"/>
                                        <p:tgtEl>
                                          <p:spTgt spid="26627"/>
                                        </p:tgtEl>
                                        <p:attrNameLst>
                                          <p:attrName>ppt_y</p:attrName>
                                        </p:attrNameLst>
                                      </p:cBhvr>
                                      <p:tavLst>
                                        <p:tav tm="0">
                                          <p:val>
                                            <p:strVal val="#ppt_y-.1"/>
                                          </p:val>
                                        </p:tav>
                                        <p:tav tm="100000">
                                          <p:val>
                                            <p:strVal val="#ppt_y"/>
                                          </p:val>
                                        </p:tav>
                                      </p:tavLst>
                                    </p:anim>
                                  </p:childTnLst>
                                </p:cTn>
                              </p:par>
                            </p:childTnLst>
                          </p:cTn>
                        </p:par>
                        <p:par>
                          <p:cTn id="42" fill="hold">
                            <p:stCondLst>
                              <p:cond delay="1800"/>
                            </p:stCondLst>
                            <p:childTnLst>
                              <p:par>
                                <p:cTn id="43" presetID="47" presetClass="entr" presetSubtype="0" fill="hold" nodeType="afterEffect">
                                  <p:stCondLst>
                                    <p:cond delay="0"/>
                                  </p:stCondLst>
                                  <p:childTnLst>
                                    <p:set>
                                      <p:cBhvr>
                                        <p:cTn id="44" dur="1" fill="hold">
                                          <p:stCondLst>
                                            <p:cond delay="0"/>
                                          </p:stCondLst>
                                        </p:cTn>
                                        <p:tgtEl>
                                          <p:spTgt spid="26628"/>
                                        </p:tgtEl>
                                        <p:attrNameLst>
                                          <p:attrName>style.visibility</p:attrName>
                                        </p:attrNameLst>
                                      </p:cBhvr>
                                      <p:to>
                                        <p:strVal val="visible"/>
                                      </p:to>
                                    </p:set>
                                    <p:animEffect transition="in" filter="fade">
                                      <p:cBhvr>
                                        <p:cTn id="45" dur="1000"/>
                                        <p:tgtEl>
                                          <p:spTgt spid="26628"/>
                                        </p:tgtEl>
                                      </p:cBhvr>
                                    </p:animEffect>
                                    <p:anim calcmode="lin" valueType="num">
                                      <p:cBhvr>
                                        <p:cTn id="46" dur="1000" fill="hold"/>
                                        <p:tgtEl>
                                          <p:spTgt spid="26628"/>
                                        </p:tgtEl>
                                        <p:attrNameLst>
                                          <p:attrName>ppt_x</p:attrName>
                                        </p:attrNameLst>
                                      </p:cBhvr>
                                      <p:tavLst>
                                        <p:tav tm="0">
                                          <p:val>
                                            <p:strVal val="#ppt_x"/>
                                          </p:val>
                                        </p:tav>
                                        <p:tav tm="100000">
                                          <p:val>
                                            <p:strVal val="#ppt_x"/>
                                          </p:val>
                                        </p:tav>
                                      </p:tavLst>
                                    </p:anim>
                                    <p:anim calcmode="lin" valueType="num">
                                      <p:cBhvr>
                                        <p:cTn id="47" dur="1000" fill="hold"/>
                                        <p:tgtEl>
                                          <p:spTgt spid="266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1000"/>
                                        <p:tgtEl>
                                          <p:spTgt spid="57"/>
                                        </p:tgtEl>
                                      </p:cBhvr>
                                    </p:animEffect>
                                  </p:childTnLst>
                                </p:cTn>
                              </p:par>
                              <p:par>
                                <p:cTn id="60" presetID="22" presetClass="entr" presetSubtype="1" fill="hold" grpId="0" nodeType="withEffect">
                                  <p:stCondLst>
                                    <p:cond delay="300"/>
                                  </p:stCondLst>
                                  <p:childTnLst>
                                    <p:set>
                                      <p:cBhvr>
                                        <p:cTn id="61" dur="1" fill="hold">
                                          <p:stCondLst>
                                            <p:cond delay="0"/>
                                          </p:stCondLst>
                                        </p:cTn>
                                        <p:tgtEl>
                                          <p:spTgt spid="55"/>
                                        </p:tgtEl>
                                        <p:attrNameLst>
                                          <p:attrName>style.visibility</p:attrName>
                                        </p:attrNameLst>
                                      </p:cBhvr>
                                      <p:to>
                                        <p:strVal val="visible"/>
                                      </p:to>
                                    </p:set>
                                    <p:animEffect transition="in" filter="wipe(up)">
                                      <p:cBhvr>
                                        <p:cTn id="62" dur="500"/>
                                        <p:tgtEl>
                                          <p:spTgt spid="55"/>
                                        </p:tgtEl>
                                      </p:cBhvr>
                                    </p:animEffect>
                                  </p:childTnLst>
                                </p:cTn>
                              </p:par>
                              <p:par>
                                <p:cTn id="63" presetID="22" presetClass="entr" presetSubtype="4" fill="hold" grpId="0" nodeType="withEffect">
                                  <p:stCondLst>
                                    <p:cond delay="300"/>
                                  </p:stCondLst>
                                  <p:childTnLst>
                                    <p:set>
                                      <p:cBhvr>
                                        <p:cTn id="64" dur="1" fill="hold">
                                          <p:stCondLst>
                                            <p:cond delay="0"/>
                                          </p:stCondLst>
                                        </p:cTn>
                                        <p:tgtEl>
                                          <p:spTgt spid="54"/>
                                        </p:tgtEl>
                                        <p:attrNameLst>
                                          <p:attrName>style.visibility</p:attrName>
                                        </p:attrNameLst>
                                      </p:cBhvr>
                                      <p:to>
                                        <p:strVal val="visible"/>
                                      </p:to>
                                    </p:set>
                                    <p:animEffect transition="in" filter="wipe(down)">
                                      <p:cBhvr>
                                        <p:cTn id="65" dur="500"/>
                                        <p:tgtEl>
                                          <p:spTgt spid="54"/>
                                        </p:tgtEl>
                                      </p:cBhvr>
                                    </p:animEffect>
                                  </p:childTnLst>
                                </p:cTn>
                              </p:par>
                              <p:par>
                                <p:cTn id="66" presetID="22" presetClass="entr" presetSubtype="1" fill="hold" nodeType="withEffect">
                                  <p:stCondLst>
                                    <p:cond delay="300"/>
                                  </p:stCondLst>
                                  <p:childTnLst>
                                    <p:set>
                                      <p:cBhvr>
                                        <p:cTn id="67" dur="1" fill="hold">
                                          <p:stCondLst>
                                            <p:cond delay="0"/>
                                          </p:stCondLst>
                                        </p:cTn>
                                        <p:tgtEl>
                                          <p:spTgt spid="61"/>
                                        </p:tgtEl>
                                        <p:attrNameLst>
                                          <p:attrName>style.visibility</p:attrName>
                                        </p:attrNameLst>
                                      </p:cBhvr>
                                      <p:to>
                                        <p:strVal val="visible"/>
                                      </p:to>
                                    </p:set>
                                    <p:animEffect transition="in" filter="wipe(up)">
                                      <p:cBhvr>
                                        <p:cTn id="68" dur="1000"/>
                                        <p:tgtEl>
                                          <p:spTgt spid="61"/>
                                        </p:tgtEl>
                                      </p:cBhvr>
                                    </p:animEffect>
                                  </p:childTnLst>
                                </p:cTn>
                              </p:par>
                              <p:par>
                                <p:cTn id="69" presetID="47" presetClass="entr" presetSubtype="0" fill="hold" nodeType="withEffect">
                                  <p:stCondLst>
                                    <p:cond delay="300"/>
                                  </p:stCondLst>
                                  <p:childTnLst>
                                    <p:set>
                                      <p:cBhvr>
                                        <p:cTn id="70" dur="1" fill="hold">
                                          <p:stCondLst>
                                            <p:cond delay="0"/>
                                          </p:stCondLst>
                                        </p:cTn>
                                        <p:tgtEl>
                                          <p:spTgt spid="26630"/>
                                        </p:tgtEl>
                                        <p:attrNameLst>
                                          <p:attrName>style.visibility</p:attrName>
                                        </p:attrNameLst>
                                      </p:cBhvr>
                                      <p:to>
                                        <p:strVal val="visible"/>
                                      </p:to>
                                    </p:set>
                                    <p:animEffect transition="in" filter="fade">
                                      <p:cBhvr>
                                        <p:cTn id="71" dur="1000"/>
                                        <p:tgtEl>
                                          <p:spTgt spid="26630"/>
                                        </p:tgtEl>
                                      </p:cBhvr>
                                    </p:animEffect>
                                    <p:anim calcmode="lin" valueType="num">
                                      <p:cBhvr>
                                        <p:cTn id="72" dur="1000" fill="hold"/>
                                        <p:tgtEl>
                                          <p:spTgt spid="26630"/>
                                        </p:tgtEl>
                                        <p:attrNameLst>
                                          <p:attrName>ppt_x</p:attrName>
                                        </p:attrNameLst>
                                      </p:cBhvr>
                                      <p:tavLst>
                                        <p:tav tm="0">
                                          <p:val>
                                            <p:strVal val="#ppt_x"/>
                                          </p:val>
                                        </p:tav>
                                        <p:tav tm="100000">
                                          <p:val>
                                            <p:strVal val="#ppt_x"/>
                                          </p:val>
                                        </p:tav>
                                      </p:tavLst>
                                    </p:anim>
                                    <p:anim calcmode="lin" valueType="num">
                                      <p:cBhvr>
                                        <p:cTn id="73" dur="1000" fill="hold"/>
                                        <p:tgtEl>
                                          <p:spTgt spid="26630"/>
                                        </p:tgtEl>
                                        <p:attrNameLst>
                                          <p:attrName>ppt_y</p:attrName>
                                        </p:attrNameLst>
                                      </p:cBhvr>
                                      <p:tavLst>
                                        <p:tav tm="0">
                                          <p:val>
                                            <p:strVal val="#ppt_y-.1"/>
                                          </p:val>
                                        </p:tav>
                                        <p:tav tm="100000">
                                          <p:val>
                                            <p:strVal val="#ppt_y"/>
                                          </p:val>
                                        </p:tav>
                                      </p:tavLst>
                                    </p:anim>
                                  </p:childTnLst>
                                </p:cTn>
                              </p:par>
                            </p:childTnLst>
                          </p:cTn>
                        </p:par>
                        <p:par>
                          <p:cTn id="74" fill="hold">
                            <p:stCondLst>
                              <p:cond delay="1800"/>
                            </p:stCondLst>
                            <p:childTnLst>
                              <p:par>
                                <p:cTn id="75" presetID="47" presetClass="entr" presetSubtype="0" fill="hold" nodeType="afterEffect">
                                  <p:stCondLst>
                                    <p:cond delay="0"/>
                                  </p:stCondLst>
                                  <p:childTnLst>
                                    <p:set>
                                      <p:cBhvr>
                                        <p:cTn id="76" dur="1" fill="hold">
                                          <p:stCondLst>
                                            <p:cond delay="0"/>
                                          </p:stCondLst>
                                        </p:cTn>
                                        <p:tgtEl>
                                          <p:spTgt spid="26631"/>
                                        </p:tgtEl>
                                        <p:attrNameLst>
                                          <p:attrName>style.visibility</p:attrName>
                                        </p:attrNameLst>
                                      </p:cBhvr>
                                      <p:to>
                                        <p:strVal val="visible"/>
                                      </p:to>
                                    </p:set>
                                    <p:animEffect transition="in" filter="fade">
                                      <p:cBhvr>
                                        <p:cTn id="77" dur="1000"/>
                                        <p:tgtEl>
                                          <p:spTgt spid="26631"/>
                                        </p:tgtEl>
                                      </p:cBhvr>
                                    </p:animEffect>
                                    <p:anim calcmode="lin" valueType="num">
                                      <p:cBhvr>
                                        <p:cTn id="78" dur="1000" fill="hold"/>
                                        <p:tgtEl>
                                          <p:spTgt spid="26631"/>
                                        </p:tgtEl>
                                        <p:attrNameLst>
                                          <p:attrName>ppt_x</p:attrName>
                                        </p:attrNameLst>
                                      </p:cBhvr>
                                      <p:tavLst>
                                        <p:tav tm="0">
                                          <p:val>
                                            <p:strVal val="#ppt_x"/>
                                          </p:val>
                                        </p:tav>
                                        <p:tav tm="100000">
                                          <p:val>
                                            <p:strVal val="#ppt_x"/>
                                          </p:val>
                                        </p:tav>
                                      </p:tavLst>
                                    </p:anim>
                                    <p:anim calcmode="lin" valueType="num">
                                      <p:cBhvr>
                                        <p:cTn id="79" dur="1000" fill="hold"/>
                                        <p:tgtEl>
                                          <p:spTgt spid="2663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left)">
                                      <p:cBhvr>
                                        <p:cTn id="88" dur="500"/>
                                        <p:tgtEl>
                                          <p:spTgt spid="7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1000"/>
                                        <p:tgtEl>
                                          <p:spTgt spid="72"/>
                                        </p:tgtEl>
                                      </p:cBhvr>
                                    </p:animEffect>
                                  </p:childTnLst>
                                </p:cTn>
                              </p:par>
                              <p:par>
                                <p:cTn id="92" presetID="22" presetClass="entr" presetSubtype="1" fill="hold" grpId="0" nodeType="withEffect">
                                  <p:stCondLst>
                                    <p:cond delay="300"/>
                                  </p:stCondLst>
                                  <p:childTnLst>
                                    <p:set>
                                      <p:cBhvr>
                                        <p:cTn id="93" dur="1" fill="hold">
                                          <p:stCondLst>
                                            <p:cond delay="0"/>
                                          </p:stCondLst>
                                        </p:cTn>
                                        <p:tgtEl>
                                          <p:spTgt spid="69"/>
                                        </p:tgtEl>
                                        <p:attrNameLst>
                                          <p:attrName>style.visibility</p:attrName>
                                        </p:attrNameLst>
                                      </p:cBhvr>
                                      <p:to>
                                        <p:strVal val="visible"/>
                                      </p:to>
                                    </p:set>
                                    <p:animEffect transition="in" filter="wipe(up)">
                                      <p:cBhvr>
                                        <p:cTn id="94" dur="500"/>
                                        <p:tgtEl>
                                          <p:spTgt spid="69"/>
                                        </p:tgtEl>
                                      </p:cBhvr>
                                    </p:animEffect>
                                  </p:childTnLst>
                                </p:cTn>
                              </p:par>
                              <p:par>
                                <p:cTn id="95" presetID="22" presetClass="entr" presetSubtype="4" fill="hold" grpId="0" nodeType="withEffect">
                                  <p:stCondLst>
                                    <p:cond delay="300"/>
                                  </p:stCondLst>
                                  <p:childTnLst>
                                    <p:set>
                                      <p:cBhvr>
                                        <p:cTn id="96" dur="1" fill="hold">
                                          <p:stCondLst>
                                            <p:cond delay="0"/>
                                          </p:stCondLst>
                                        </p:cTn>
                                        <p:tgtEl>
                                          <p:spTgt spid="68"/>
                                        </p:tgtEl>
                                        <p:attrNameLst>
                                          <p:attrName>style.visibility</p:attrName>
                                        </p:attrNameLst>
                                      </p:cBhvr>
                                      <p:to>
                                        <p:strVal val="visible"/>
                                      </p:to>
                                    </p:set>
                                    <p:animEffect transition="in" filter="wipe(down)">
                                      <p:cBhvr>
                                        <p:cTn id="97" dur="500"/>
                                        <p:tgtEl>
                                          <p:spTgt spid="68"/>
                                        </p:tgtEl>
                                      </p:cBhvr>
                                    </p:animEffect>
                                  </p:childTnLst>
                                </p:cTn>
                              </p:par>
                              <p:par>
                                <p:cTn id="98" presetID="22" presetClass="entr" presetSubtype="1" fill="hold" nodeType="withEffect">
                                  <p:stCondLst>
                                    <p:cond delay="300"/>
                                  </p:stCondLst>
                                  <p:childTnLst>
                                    <p:set>
                                      <p:cBhvr>
                                        <p:cTn id="99" dur="1" fill="hold">
                                          <p:stCondLst>
                                            <p:cond delay="0"/>
                                          </p:stCondLst>
                                        </p:cTn>
                                        <p:tgtEl>
                                          <p:spTgt spid="77"/>
                                        </p:tgtEl>
                                        <p:attrNameLst>
                                          <p:attrName>style.visibility</p:attrName>
                                        </p:attrNameLst>
                                      </p:cBhvr>
                                      <p:to>
                                        <p:strVal val="visible"/>
                                      </p:to>
                                    </p:set>
                                    <p:animEffect transition="in" filter="wipe(up)">
                                      <p:cBhvr>
                                        <p:cTn id="100" dur="500"/>
                                        <p:tgtEl>
                                          <p:spTgt spid="77"/>
                                        </p:tgtEl>
                                      </p:cBhvr>
                                    </p:animEffect>
                                  </p:childTnLst>
                                </p:cTn>
                              </p:par>
                              <p:par>
                                <p:cTn id="101" presetID="47" presetClass="entr" presetSubtype="0" fill="hold" nodeType="withEffect">
                                  <p:stCondLst>
                                    <p:cond delay="300"/>
                                  </p:stCondLst>
                                  <p:childTnLst>
                                    <p:set>
                                      <p:cBhvr>
                                        <p:cTn id="102" dur="1" fill="hold">
                                          <p:stCondLst>
                                            <p:cond delay="0"/>
                                          </p:stCondLst>
                                        </p:cTn>
                                        <p:tgtEl>
                                          <p:spTgt spid="26632"/>
                                        </p:tgtEl>
                                        <p:attrNameLst>
                                          <p:attrName>style.visibility</p:attrName>
                                        </p:attrNameLst>
                                      </p:cBhvr>
                                      <p:to>
                                        <p:strVal val="visible"/>
                                      </p:to>
                                    </p:set>
                                    <p:animEffect transition="in" filter="fade">
                                      <p:cBhvr>
                                        <p:cTn id="103" dur="1000"/>
                                        <p:tgtEl>
                                          <p:spTgt spid="26632"/>
                                        </p:tgtEl>
                                      </p:cBhvr>
                                    </p:animEffect>
                                    <p:anim calcmode="lin" valueType="num">
                                      <p:cBhvr>
                                        <p:cTn id="104" dur="1000" fill="hold"/>
                                        <p:tgtEl>
                                          <p:spTgt spid="26632"/>
                                        </p:tgtEl>
                                        <p:attrNameLst>
                                          <p:attrName>ppt_x</p:attrName>
                                        </p:attrNameLst>
                                      </p:cBhvr>
                                      <p:tavLst>
                                        <p:tav tm="0">
                                          <p:val>
                                            <p:strVal val="#ppt_x"/>
                                          </p:val>
                                        </p:tav>
                                        <p:tav tm="100000">
                                          <p:val>
                                            <p:strVal val="#ppt_x"/>
                                          </p:val>
                                        </p:tav>
                                      </p:tavLst>
                                    </p:anim>
                                    <p:anim calcmode="lin" valueType="num">
                                      <p:cBhvr>
                                        <p:cTn id="105" dur="1000" fill="hold"/>
                                        <p:tgtEl>
                                          <p:spTgt spid="26632"/>
                                        </p:tgtEl>
                                        <p:attrNameLst>
                                          <p:attrName>ppt_y</p:attrName>
                                        </p:attrNameLst>
                                      </p:cBhvr>
                                      <p:tavLst>
                                        <p:tav tm="0">
                                          <p:val>
                                            <p:strVal val="#ppt_y-.1"/>
                                          </p:val>
                                        </p:tav>
                                        <p:tav tm="100000">
                                          <p:val>
                                            <p:strVal val="#ppt_y"/>
                                          </p:val>
                                        </p:tav>
                                      </p:tavLst>
                                    </p:anim>
                                  </p:childTnLst>
                                </p:cTn>
                              </p:par>
                            </p:childTnLst>
                          </p:cTn>
                        </p:par>
                        <p:par>
                          <p:cTn id="106" fill="hold">
                            <p:stCondLst>
                              <p:cond delay="1800"/>
                            </p:stCondLst>
                            <p:childTnLst>
                              <p:par>
                                <p:cTn id="107" presetID="47" presetClass="entr" presetSubtype="0" fill="hold" nodeType="afterEffect">
                                  <p:stCondLst>
                                    <p:cond delay="300"/>
                                  </p:stCondLst>
                                  <p:childTnLst>
                                    <p:set>
                                      <p:cBhvr>
                                        <p:cTn id="108" dur="1" fill="hold">
                                          <p:stCondLst>
                                            <p:cond delay="0"/>
                                          </p:stCondLst>
                                        </p:cTn>
                                        <p:tgtEl>
                                          <p:spTgt spid="26633"/>
                                        </p:tgtEl>
                                        <p:attrNameLst>
                                          <p:attrName>style.visibility</p:attrName>
                                        </p:attrNameLst>
                                      </p:cBhvr>
                                      <p:to>
                                        <p:strVal val="visible"/>
                                      </p:to>
                                    </p:set>
                                    <p:animEffect transition="in" filter="fade">
                                      <p:cBhvr>
                                        <p:cTn id="109" dur="1000"/>
                                        <p:tgtEl>
                                          <p:spTgt spid="26633"/>
                                        </p:tgtEl>
                                      </p:cBhvr>
                                    </p:animEffect>
                                    <p:anim calcmode="lin" valueType="num">
                                      <p:cBhvr>
                                        <p:cTn id="110" dur="1000" fill="hold"/>
                                        <p:tgtEl>
                                          <p:spTgt spid="26633"/>
                                        </p:tgtEl>
                                        <p:attrNameLst>
                                          <p:attrName>ppt_x</p:attrName>
                                        </p:attrNameLst>
                                      </p:cBhvr>
                                      <p:tavLst>
                                        <p:tav tm="0">
                                          <p:val>
                                            <p:strVal val="#ppt_x"/>
                                          </p:val>
                                        </p:tav>
                                        <p:tav tm="100000">
                                          <p:val>
                                            <p:strVal val="#ppt_x"/>
                                          </p:val>
                                        </p:tav>
                                      </p:tavLst>
                                    </p:anim>
                                    <p:anim calcmode="lin" valueType="num">
                                      <p:cBhvr>
                                        <p:cTn id="111" dur="1000" fill="hold"/>
                                        <p:tgtEl>
                                          <p:spTgt spid="2663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fade">
                                      <p:cBhvr>
                                        <p:cTn id="116" dur="500"/>
                                        <p:tgtEl>
                                          <p:spTgt spid="8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childTnLst>
                          </p:cTn>
                        </p:par>
                        <p:par>
                          <p:cTn id="120" fill="hold">
                            <p:stCondLst>
                              <p:cond delay="500"/>
                            </p:stCondLst>
                            <p:childTnLst>
                              <p:par>
                                <p:cTn id="121" presetID="22" presetClass="entr" presetSubtype="8" fill="hold" nodeType="after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wipe(left)">
                                      <p:cBhvr>
                                        <p:cTn id="123" dur="500"/>
                                        <p:tgtEl>
                                          <p:spTgt spid="8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fade">
                                      <p:cBhvr>
                                        <p:cTn id="126" dur="1000"/>
                                        <p:tgtEl>
                                          <p:spTgt spid="88"/>
                                        </p:tgtEl>
                                      </p:cBhvr>
                                    </p:animEffect>
                                  </p:childTnLst>
                                </p:cTn>
                              </p:par>
                              <p:par>
                                <p:cTn id="127" presetID="22" presetClass="entr" presetSubtype="1" fill="hold" grpId="0" nodeType="withEffect">
                                  <p:stCondLst>
                                    <p:cond delay="30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500"/>
                                        <p:tgtEl>
                                          <p:spTgt spid="83"/>
                                        </p:tgtEl>
                                      </p:cBhvr>
                                    </p:animEffect>
                                  </p:childTnLst>
                                </p:cTn>
                              </p:par>
                              <p:par>
                                <p:cTn id="130" presetID="22" presetClass="entr" presetSubtype="4" fill="hold" grpId="0" nodeType="withEffect">
                                  <p:stCondLst>
                                    <p:cond delay="300"/>
                                  </p:stCondLst>
                                  <p:childTnLst>
                                    <p:set>
                                      <p:cBhvr>
                                        <p:cTn id="131" dur="1" fill="hold">
                                          <p:stCondLst>
                                            <p:cond delay="0"/>
                                          </p:stCondLst>
                                        </p:cTn>
                                        <p:tgtEl>
                                          <p:spTgt spid="82"/>
                                        </p:tgtEl>
                                        <p:attrNameLst>
                                          <p:attrName>style.visibility</p:attrName>
                                        </p:attrNameLst>
                                      </p:cBhvr>
                                      <p:to>
                                        <p:strVal val="visible"/>
                                      </p:to>
                                    </p:set>
                                    <p:animEffect transition="in" filter="wipe(down)">
                                      <p:cBhvr>
                                        <p:cTn id="132" dur="500"/>
                                        <p:tgtEl>
                                          <p:spTgt spid="82"/>
                                        </p:tgtEl>
                                      </p:cBhvr>
                                    </p:animEffect>
                                  </p:childTnLst>
                                </p:cTn>
                              </p:par>
                              <p:par>
                                <p:cTn id="133" presetID="22" presetClass="entr" presetSubtype="1" fill="hold" nodeType="withEffect">
                                  <p:stCondLst>
                                    <p:cond delay="300"/>
                                  </p:stCondLst>
                                  <p:childTnLst>
                                    <p:set>
                                      <p:cBhvr>
                                        <p:cTn id="134" dur="1" fill="hold">
                                          <p:stCondLst>
                                            <p:cond delay="0"/>
                                          </p:stCondLst>
                                        </p:cTn>
                                        <p:tgtEl>
                                          <p:spTgt spid="90"/>
                                        </p:tgtEl>
                                        <p:attrNameLst>
                                          <p:attrName>style.visibility</p:attrName>
                                        </p:attrNameLst>
                                      </p:cBhvr>
                                      <p:to>
                                        <p:strVal val="visible"/>
                                      </p:to>
                                    </p:set>
                                    <p:animEffect transition="in" filter="wipe(up)">
                                      <p:cBhvr>
                                        <p:cTn id="135" dur="500"/>
                                        <p:tgtEl>
                                          <p:spTgt spid="90"/>
                                        </p:tgtEl>
                                      </p:cBhvr>
                                    </p:animEffect>
                                  </p:childTnLst>
                                </p:cTn>
                              </p:par>
                              <p:par>
                                <p:cTn id="136" presetID="47" presetClass="entr" presetSubtype="0" fill="hold" nodeType="withEffect">
                                  <p:stCondLst>
                                    <p:cond delay="300"/>
                                  </p:stCondLst>
                                  <p:childTnLst>
                                    <p:set>
                                      <p:cBhvr>
                                        <p:cTn id="137" dur="1" fill="hold">
                                          <p:stCondLst>
                                            <p:cond delay="0"/>
                                          </p:stCondLst>
                                        </p:cTn>
                                        <p:tgtEl>
                                          <p:spTgt spid="26634"/>
                                        </p:tgtEl>
                                        <p:attrNameLst>
                                          <p:attrName>style.visibility</p:attrName>
                                        </p:attrNameLst>
                                      </p:cBhvr>
                                      <p:to>
                                        <p:strVal val="visible"/>
                                      </p:to>
                                    </p:set>
                                    <p:animEffect transition="in" filter="fade">
                                      <p:cBhvr>
                                        <p:cTn id="138" dur="1000"/>
                                        <p:tgtEl>
                                          <p:spTgt spid="26634"/>
                                        </p:tgtEl>
                                      </p:cBhvr>
                                    </p:animEffect>
                                    <p:anim calcmode="lin" valueType="num">
                                      <p:cBhvr>
                                        <p:cTn id="139" dur="1000" fill="hold"/>
                                        <p:tgtEl>
                                          <p:spTgt spid="26634"/>
                                        </p:tgtEl>
                                        <p:attrNameLst>
                                          <p:attrName>ppt_x</p:attrName>
                                        </p:attrNameLst>
                                      </p:cBhvr>
                                      <p:tavLst>
                                        <p:tav tm="0">
                                          <p:val>
                                            <p:strVal val="#ppt_x"/>
                                          </p:val>
                                        </p:tav>
                                        <p:tav tm="100000">
                                          <p:val>
                                            <p:strVal val="#ppt_x"/>
                                          </p:val>
                                        </p:tav>
                                      </p:tavLst>
                                    </p:anim>
                                    <p:anim calcmode="lin" valueType="num">
                                      <p:cBhvr>
                                        <p:cTn id="140" dur="1000" fill="hold"/>
                                        <p:tgtEl>
                                          <p:spTgt spid="266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20" grpId="0"/>
      <p:bldP spid="21" grpId="0"/>
      <p:bldP spid="30" grpId="0" animBg="1"/>
      <p:bldP spid="53" grpId="0" animBg="1"/>
      <p:bldP spid="54" grpId="0"/>
      <p:bldP spid="55" grpId="0"/>
      <p:bldP spid="57" grpId="0" animBg="1"/>
      <p:bldP spid="67" grpId="0" animBg="1"/>
      <p:bldP spid="68" grpId="0"/>
      <p:bldP spid="69" grpId="0"/>
      <p:bldP spid="72" grpId="0" animBg="1"/>
      <p:bldP spid="81" grpId="0" animBg="1"/>
      <p:bldP spid="82" grpId="0"/>
      <p:bldP spid="83" grpId="0"/>
      <p:bldP spid="87" grpId="0"/>
      <p:bldP spid="88"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857884" y="1285866"/>
            <a:ext cx="357190" cy="2428892"/>
          </a:xfrm>
          <a:prstGeom prst="roundRect">
            <a:avLst>
              <a:gd name="adj" fmla="val 50000"/>
            </a:avLst>
          </a:prstGeom>
          <a:solidFill>
            <a:srgbClr val="0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791081" y="1357304"/>
            <a:ext cx="490840" cy="276999"/>
          </a:xfrm>
          <a:prstGeom prst="rect">
            <a:avLst/>
          </a:prstGeom>
          <a:noFill/>
        </p:spPr>
        <p:txBody>
          <a:bodyPr wrap="none" rtlCol="0">
            <a:spAutoFit/>
          </a:bodyPr>
          <a:lstStyle/>
          <a:p>
            <a:r>
              <a:rPr lang="en-US" sz="1200" dirty="0" smtClean="0">
                <a:solidFill>
                  <a:schemeClr val="bg1"/>
                </a:solidFill>
                <a:latin typeface="Lato Black" pitchFamily="34" charset="0"/>
              </a:rPr>
              <a:t>16.3</a:t>
            </a:r>
            <a:endParaRPr lang="en-US" sz="1200" dirty="0">
              <a:solidFill>
                <a:schemeClr val="bg1"/>
              </a:solidFill>
              <a:latin typeface="Lato Black" pitchFamily="34" charset="0"/>
            </a:endParaRPr>
          </a:p>
        </p:txBody>
      </p:sp>
      <p:sp>
        <p:nvSpPr>
          <p:cNvPr id="7" name="Rounded Rectangle 6"/>
          <p:cNvSpPr/>
          <p:nvPr/>
        </p:nvSpPr>
        <p:spPr>
          <a:xfrm>
            <a:off x="4929190" y="1643056"/>
            <a:ext cx="357190" cy="2071702"/>
          </a:xfrm>
          <a:prstGeom prst="roundRect">
            <a:avLst>
              <a:gd name="adj" fmla="val 50000"/>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62514" y="1714494"/>
            <a:ext cx="490840" cy="276999"/>
          </a:xfrm>
          <a:prstGeom prst="rect">
            <a:avLst/>
          </a:prstGeom>
          <a:noFill/>
        </p:spPr>
        <p:txBody>
          <a:bodyPr wrap="none" rtlCol="0">
            <a:spAutoFit/>
          </a:bodyPr>
          <a:lstStyle/>
          <a:p>
            <a:r>
              <a:rPr lang="en-US" sz="1200" dirty="0" smtClean="0">
                <a:solidFill>
                  <a:schemeClr val="bg1"/>
                </a:solidFill>
                <a:latin typeface="Lato Black" pitchFamily="34" charset="0"/>
              </a:rPr>
              <a:t>14.5</a:t>
            </a:r>
            <a:endParaRPr lang="en-US" sz="1200" dirty="0">
              <a:solidFill>
                <a:schemeClr val="bg1"/>
              </a:solidFill>
              <a:latin typeface="Lato Black" pitchFamily="34" charset="0"/>
            </a:endParaRPr>
          </a:p>
        </p:txBody>
      </p:sp>
      <p:sp>
        <p:nvSpPr>
          <p:cNvPr id="8" name="Rounded Rectangle 7"/>
          <p:cNvSpPr/>
          <p:nvPr/>
        </p:nvSpPr>
        <p:spPr>
          <a:xfrm>
            <a:off x="4000496" y="2143122"/>
            <a:ext cx="357190" cy="1571636"/>
          </a:xfrm>
          <a:prstGeom prst="roundRect">
            <a:avLst>
              <a:gd name="adj" fmla="val 50000"/>
            </a:avLst>
          </a:prstGeom>
          <a:solidFill>
            <a:srgbClr val="64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28297" y="2214560"/>
            <a:ext cx="508473" cy="369332"/>
          </a:xfrm>
          <a:prstGeom prst="rect">
            <a:avLst/>
          </a:prstGeom>
          <a:noFill/>
        </p:spPr>
        <p:txBody>
          <a:bodyPr wrap="none" rtlCol="0">
            <a:spAutoFit/>
          </a:bodyPr>
          <a:lstStyle/>
          <a:p>
            <a:r>
              <a:rPr lang="en-US" dirty="0" smtClean="0">
                <a:solidFill>
                  <a:schemeClr val="bg1"/>
                </a:solidFill>
                <a:latin typeface="Lato Black" pitchFamily="34" charset="0"/>
              </a:rPr>
              <a:t>9.7</a:t>
            </a:r>
            <a:endParaRPr lang="en-US" dirty="0">
              <a:solidFill>
                <a:schemeClr val="bg1"/>
              </a:solidFill>
              <a:latin typeface="Lato Black" pitchFamily="34" charset="0"/>
            </a:endParaRPr>
          </a:p>
        </p:txBody>
      </p:sp>
      <p:sp>
        <p:nvSpPr>
          <p:cNvPr id="9" name="Rounded Rectangle 8"/>
          <p:cNvSpPr/>
          <p:nvPr/>
        </p:nvSpPr>
        <p:spPr>
          <a:xfrm>
            <a:off x="3071802" y="2428874"/>
            <a:ext cx="357190" cy="1285884"/>
          </a:xfrm>
          <a:prstGeom prst="roundRect">
            <a:avLst>
              <a:gd name="adj" fmla="val 50000"/>
            </a:avLst>
          </a:prstGeom>
          <a:solidFill>
            <a:srgbClr val="B3C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994014" y="2500312"/>
            <a:ext cx="508473" cy="369332"/>
          </a:xfrm>
          <a:prstGeom prst="rect">
            <a:avLst/>
          </a:prstGeom>
          <a:noFill/>
        </p:spPr>
        <p:txBody>
          <a:bodyPr wrap="none" rtlCol="0">
            <a:spAutoFit/>
          </a:bodyPr>
          <a:lstStyle/>
          <a:p>
            <a:r>
              <a:rPr lang="en-US" dirty="0" smtClean="0">
                <a:solidFill>
                  <a:schemeClr val="bg1"/>
                </a:solidFill>
                <a:latin typeface="Lato Black" pitchFamily="34" charset="0"/>
              </a:rPr>
              <a:t>7.3</a:t>
            </a:r>
            <a:endParaRPr lang="en-US" dirty="0">
              <a:solidFill>
                <a:schemeClr val="bg1"/>
              </a:solidFill>
              <a:latin typeface="Lato Black" pitchFamily="34" charset="0"/>
            </a:endParaRPr>
          </a:p>
        </p:txBody>
      </p:sp>
      <p:sp>
        <p:nvSpPr>
          <p:cNvPr id="15" name="TextBox 14"/>
          <p:cNvSpPr txBox="1"/>
          <p:nvPr/>
        </p:nvSpPr>
        <p:spPr>
          <a:xfrm>
            <a:off x="1393009" y="142858"/>
            <a:ext cx="6357982" cy="769441"/>
          </a:xfrm>
          <a:prstGeom prst="rect">
            <a:avLst/>
          </a:prstGeom>
          <a:noFill/>
        </p:spPr>
        <p:txBody>
          <a:bodyPr wrap="square" rtlCol="0">
            <a:spAutoFit/>
          </a:bodyPr>
          <a:lstStyle/>
          <a:p>
            <a:r>
              <a:rPr lang="en-US" sz="4400" dirty="0" smtClean="0">
                <a:solidFill>
                  <a:schemeClr val="bg1"/>
                </a:solidFill>
                <a:latin typeface="Lato Black" pitchFamily="34" charset="0"/>
              </a:rPr>
              <a:t>Best selling video games</a:t>
            </a:r>
            <a:endParaRPr lang="en-US" sz="4400" dirty="0">
              <a:solidFill>
                <a:schemeClr val="bg1"/>
              </a:solidFill>
              <a:latin typeface="Lato Black" pitchFamily="34" charset="0"/>
            </a:endParaRPr>
          </a:p>
        </p:txBody>
      </p:sp>
      <p:sp>
        <p:nvSpPr>
          <p:cNvPr id="3" name="Rectangle 2"/>
          <p:cNvSpPr/>
          <p:nvPr/>
        </p:nvSpPr>
        <p:spPr>
          <a:xfrm>
            <a:off x="2393141" y="3429006"/>
            <a:ext cx="4357718" cy="1142990"/>
          </a:xfrm>
          <a:prstGeom prst="rect">
            <a:avLst/>
          </a:prstGeom>
          <a:solidFill>
            <a:schemeClr val="tx1">
              <a:lumMod val="85000"/>
              <a:lumOff val="15000"/>
            </a:schemeClr>
          </a:solidFill>
          <a:ln>
            <a:noFill/>
          </a:ln>
          <a:effectLst>
            <a:outerShdw blurRad="596900" dist="50800" dir="16200000" algn="ctr" rotWithShape="0">
              <a:schemeClr val="tx1">
                <a:lumMod val="75000"/>
                <a:lumOff val="2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428728" y="3357568"/>
            <a:ext cx="6286544" cy="17859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785918" y="3714758"/>
            <a:ext cx="5572164" cy="646331"/>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The revenue, in billions of dollars, of some of the most iconic video games ever made, so far.</a:t>
            </a:r>
            <a:endParaRPr lang="en-US" dirty="0">
              <a:solidFill>
                <a:schemeClr val="bg1">
                  <a:lumMod val="75000"/>
                </a:schemeClr>
              </a:solidFill>
              <a:latin typeface="Lato Light" pitchFamily="34" charset="0"/>
            </a:endParaRPr>
          </a:p>
        </p:txBody>
      </p:sp>
      <p:pic>
        <p:nvPicPr>
          <p:cNvPr id="1026" name="Picture 2" descr="C:\Users\Stama\Desktop\Parallax stuff\League_of_Legends_logo.png"/>
          <p:cNvPicPr>
            <a:picLocks noChangeAspect="1" noChangeArrowheads="1"/>
          </p:cNvPicPr>
          <p:nvPr/>
        </p:nvPicPr>
        <p:blipFill>
          <a:blip r:embed="rId3" cstate="print"/>
          <a:srcRect/>
          <a:stretch>
            <a:fillRect/>
          </a:stretch>
        </p:blipFill>
        <p:spPr bwMode="auto">
          <a:xfrm>
            <a:off x="2857488" y="2071684"/>
            <a:ext cx="747701" cy="294910"/>
          </a:xfrm>
          <a:prstGeom prst="rect">
            <a:avLst/>
          </a:prstGeom>
          <a:noFill/>
        </p:spPr>
      </p:pic>
      <p:pic>
        <p:nvPicPr>
          <p:cNvPr id="1027" name="Picture 3" descr="C:\Users\Stama\Desktop\Parallax stuff\wowlogo.png"/>
          <p:cNvPicPr>
            <a:picLocks noChangeAspect="1" noChangeArrowheads="1"/>
          </p:cNvPicPr>
          <p:nvPr/>
        </p:nvPicPr>
        <p:blipFill>
          <a:blip r:embed="rId4" cstate="print"/>
          <a:srcRect/>
          <a:stretch>
            <a:fillRect/>
          </a:stretch>
        </p:blipFill>
        <p:spPr bwMode="auto">
          <a:xfrm>
            <a:off x="3776657" y="1500180"/>
            <a:ext cx="785818" cy="785818"/>
          </a:xfrm>
          <a:prstGeom prst="rect">
            <a:avLst/>
          </a:prstGeom>
          <a:noFill/>
        </p:spPr>
      </p:pic>
      <p:pic>
        <p:nvPicPr>
          <p:cNvPr id="1028" name="Picture 4" descr="C:\Users\Stama\Desktop\Parallax stuff\spaceinvaders.png"/>
          <p:cNvPicPr>
            <a:picLocks noChangeAspect="1" noChangeArrowheads="1"/>
          </p:cNvPicPr>
          <p:nvPr/>
        </p:nvPicPr>
        <p:blipFill>
          <a:blip r:embed="rId5" cstate="print"/>
          <a:srcRect/>
          <a:stretch>
            <a:fillRect/>
          </a:stretch>
        </p:blipFill>
        <p:spPr bwMode="auto">
          <a:xfrm>
            <a:off x="4857752" y="1214428"/>
            <a:ext cx="500040" cy="423111"/>
          </a:xfrm>
          <a:prstGeom prst="rect">
            <a:avLst/>
          </a:prstGeom>
          <a:noFill/>
        </p:spPr>
      </p:pic>
      <p:pic>
        <p:nvPicPr>
          <p:cNvPr id="1029" name="Picture 5" descr="C:\Users\Stama\Desktop\Parallax stuff\pacman.png"/>
          <p:cNvPicPr>
            <a:picLocks noChangeAspect="1" noChangeArrowheads="1"/>
          </p:cNvPicPr>
          <p:nvPr/>
        </p:nvPicPr>
        <p:blipFill>
          <a:blip r:embed="rId6" cstate="print"/>
          <a:srcRect/>
          <a:stretch>
            <a:fillRect/>
          </a:stretch>
        </p:blipFill>
        <p:spPr bwMode="auto">
          <a:xfrm>
            <a:off x="5895984" y="928676"/>
            <a:ext cx="285752" cy="30104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decel="5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decel="5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decel="5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decel="5000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1000" fill="hold"/>
                                        <p:tgtEl>
                                          <p:spTgt spid="12"/>
                                        </p:tgtEl>
                                        <p:attrNameLst>
                                          <p:attrName>ppt_x</p:attrName>
                                        </p:attrNameLst>
                                      </p:cBhvr>
                                      <p:tavLst>
                                        <p:tav tm="0">
                                          <p:val>
                                            <p:strVal val="#ppt_x"/>
                                          </p:val>
                                        </p:tav>
                                        <p:tav tm="100000">
                                          <p:val>
                                            <p:strVal val="#ppt_x"/>
                                          </p:val>
                                        </p:tav>
                                      </p:tavLst>
                                    </p:anim>
                                    <p:anim calcmode="lin" valueType="num">
                                      <p:cBhvr additive="base">
                                        <p:cTn id="37" dur="1000" fill="hold"/>
                                        <p:tgtEl>
                                          <p:spTgt spid="12"/>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027"/>
                                        </p:tgtEl>
                                        <p:attrNameLst>
                                          <p:attrName>style.visibility</p:attrName>
                                        </p:attrNameLst>
                                      </p:cBhvr>
                                      <p:to>
                                        <p:strVal val="visible"/>
                                      </p:to>
                                    </p:set>
                                    <p:animEffect transition="in" filter="fade">
                                      <p:cBhvr>
                                        <p:cTn id="41" dur="500"/>
                                        <p:tgtEl>
                                          <p:spTgt spid="102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5000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1000" fill="hold"/>
                                        <p:tgtEl>
                                          <p:spTgt spid="7"/>
                                        </p:tgtEl>
                                        <p:attrNameLst>
                                          <p:attrName>ppt_x</p:attrName>
                                        </p:attrNameLst>
                                      </p:cBhvr>
                                      <p:tavLst>
                                        <p:tav tm="0">
                                          <p:val>
                                            <p:strVal val="#ppt_x"/>
                                          </p:val>
                                        </p:tav>
                                        <p:tav tm="100000">
                                          <p:val>
                                            <p:strVal val="#ppt_x"/>
                                          </p:val>
                                        </p:tav>
                                      </p:tavLst>
                                    </p:anim>
                                    <p:anim calcmode="lin" valueType="num">
                                      <p:cBhvr additive="base">
                                        <p:cTn id="47" dur="1000" fill="hold"/>
                                        <p:tgtEl>
                                          <p:spTgt spid="7"/>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fade">
                                      <p:cBhvr>
                                        <p:cTn id="56" dur="1000"/>
                                        <p:tgtEl>
                                          <p:spTgt spid="102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decel="5000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1000" fill="hold"/>
                                        <p:tgtEl>
                                          <p:spTgt spid="6"/>
                                        </p:tgtEl>
                                        <p:attrNameLst>
                                          <p:attrName>ppt_x</p:attrName>
                                        </p:attrNameLst>
                                      </p:cBhvr>
                                      <p:tavLst>
                                        <p:tav tm="0">
                                          <p:val>
                                            <p:strVal val="#ppt_x"/>
                                          </p:val>
                                        </p:tav>
                                        <p:tav tm="100000">
                                          <p:val>
                                            <p:strVal val="#ppt_x"/>
                                          </p:val>
                                        </p:tav>
                                      </p:tavLst>
                                    </p:anim>
                                    <p:anim calcmode="lin" valueType="num">
                                      <p:cBhvr additive="base">
                                        <p:cTn id="62" dur="1000" fill="hold"/>
                                        <p:tgtEl>
                                          <p:spTgt spid="6"/>
                                        </p:tgtEl>
                                        <p:attrNameLst>
                                          <p:attrName>ppt_y</p:attrName>
                                        </p:attrNameLst>
                                      </p:cBhvr>
                                      <p:tavLst>
                                        <p:tav tm="0">
                                          <p:val>
                                            <p:strVal val="1+#ppt_h/2"/>
                                          </p:val>
                                        </p:tav>
                                        <p:tav tm="100000">
                                          <p:val>
                                            <p:strVal val="#ppt_y"/>
                                          </p:val>
                                        </p:tav>
                                      </p:tavLst>
                                    </p:anim>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1000" fill="hold"/>
                                        <p:tgtEl>
                                          <p:spTgt spid="14"/>
                                        </p:tgtEl>
                                        <p:attrNameLst>
                                          <p:attrName>ppt_x</p:attrName>
                                        </p:attrNameLst>
                                      </p:cBhvr>
                                      <p:tavLst>
                                        <p:tav tm="0">
                                          <p:val>
                                            <p:strVal val="#ppt_x"/>
                                          </p:val>
                                        </p:tav>
                                        <p:tav tm="100000">
                                          <p:val>
                                            <p:strVal val="#ppt_x"/>
                                          </p:val>
                                        </p:tav>
                                      </p:tavLst>
                                    </p:anim>
                                    <p:anim calcmode="lin" valueType="num">
                                      <p:cBhvr additive="base">
                                        <p:cTn id="67" dur="1000" fill="hold"/>
                                        <p:tgtEl>
                                          <p:spTgt spid="14"/>
                                        </p:tgtEl>
                                        <p:attrNameLst>
                                          <p:attrName>ppt_y</p:attrName>
                                        </p:attrNameLst>
                                      </p:cBhvr>
                                      <p:tavLst>
                                        <p:tav tm="0">
                                          <p:val>
                                            <p:strVal val="1+#ppt_h/2"/>
                                          </p:val>
                                        </p:tav>
                                        <p:tav tm="100000">
                                          <p:val>
                                            <p:strVal val="#ppt_y"/>
                                          </p:val>
                                        </p:tav>
                                      </p:tavLst>
                                    </p:anim>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29"/>
                                        </p:tgtEl>
                                        <p:attrNameLst>
                                          <p:attrName>style.visibility</p:attrName>
                                        </p:attrNameLst>
                                      </p:cBhvr>
                                      <p:to>
                                        <p:strVal val="visible"/>
                                      </p:to>
                                    </p:set>
                                    <p:animEffect transition="in" filter="fade">
                                      <p:cBhvr>
                                        <p:cTn id="71"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7" grpId="0" animBg="1"/>
      <p:bldP spid="13" grpId="0"/>
      <p:bldP spid="8" grpId="0" animBg="1"/>
      <p:bldP spid="12" grpId="0"/>
      <p:bldP spid="9" grpId="0" animBg="1"/>
      <p:bldP spid="11"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ama\Desktop\Parallax stuff\menicon.png"/>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142844" y="1428742"/>
            <a:ext cx="2526121" cy="3571882"/>
          </a:xfrm>
          <a:prstGeom prst="rect">
            <a:avLst/>
          </a:prstGeom>
          <a:noFill/>
        </p:spPr>
      </p:pic>
      <p:pic>
        <p:nvPicPr>
          <p:cNvPr id="8" name="Picture 2" descr="C:\Users\Stama\Desktop\Parallax stuff\menicon.png"/>
          <p:cNvPicPr>
            <a:picLocks noChangeAspect="1" noChangeArrowheads="1"/>
          </p:cNvPicPr>
          <p:nvPr/>
        </p:nvPicPr>
        <p:blipFill>
          <a:blip r:embed="rId3">
            <a:duotone>
              <a:schemeClr val="accent1">
                <a:shade val="45000"/>
                <a:satMod val="135000"/>
              </a:schemeClr>
              <a:prstClr val="white"/>
            </a:duotone>
          </a:blip>
          <a:srcRect t="50000"/>
          <a:stretch>
            <a:fillRect/>
          </a:stretch>
        </p:blipFill>
        <p:spPr bwMode="auto">
          <a:xfrm>
            <a:off x="142844" y="3214692"/>
            <a:ext cx="2526121" cy="1785932"/>
          </a:xfrm>
          <a:prstGeom prst="rect">
            <a:avLst/>
          </a:prstGeom>
          <a:noFill/>
        </p:spPr>
      </p:pic>
      <p:pic>
        <p:nvPicPr>
          <p:cNvPr id="2051" name="Picture 3" descr="C:\Users\Stama\Desktop\Parallax stuff\womanicon.png"/>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6929454" y="1500180"/>
            <a:ext cx="1890120" cy="3488432"/>
          </a:xfrm>
          <a:prstGeom prst="rect">
            <a:avLst/>
          </a:prstGeom>
          <a:noFill/>
        </p:spPr>
      </p:pic>
      <p:pic>
        <p:nvPicPr>
          <p:cNvPr id="10" name="Picture 3" descr="C:\Users\Stama\Desktop\Parallax stuff\womanicon.png"/>
          <p:cNvPicPr>
            <a:picLocks noChangeAspect="1" noChangeArrowheads="1"/>
          </p:cNvPicPr>
          <p:nvPr/>
        </p:nvPicPr>
        <p:blipFill>
          <a:blip r:embed="rId4">
            <a:duotone>
              <a:schemeClr val="accent6">
                <a:shade val="45000"/>
                <a:satMod val="135000"/>
              </a:schemeClr>
              <a:prstClr val="white"/>
            </a:duotone>
          </a:blip>
          <a:srcRect t="49148"/>
          <a:stretch>
            <a:fillRect/>
          </a:stretch>
        </p:blipFill>
        <p:spPr bwMode="auto">
          <a:xfrm>
            <a:off x="6929454" y="3214692"/>
            <a:ext cx="1890120" cy="1773920"/>
          </a:xfrm>
          <a:prstGeom prst="rect">
            <a:avLst/>
          </a:prstGeom>
          <a:noFill/>
        </p:spPr>
      </p:pic>
      <p:sp>
        <p:nvSpPr>
          <p:cNvPr id="11" name="TextBox 10"/>
          <p:cNvSpPr txBox="1"/>
          <p:nvPr/>
        </p:nvSpPr>
        <p:spPr>
          <a:xfrm>
            <a:off x="2214546" y="2285998"/>
            <a:ext cx="1402948" cy="830997"/>
          </a:xfrm>
          <a:prstGeom prst="rect">
            <a:avLst/>
          </a:prstGeom>
          <a:noFill/>
        </p:spPr>
        <p:txBody>
          <a:bodyPr wrap="none" rtlCol="0">
            <a:spAutoFit/>
          </a:bodyPr>
          <a:lstStyle/>
          <a:p>
            <a:r>
              <a:rPr lang="en-US" sz="4800" dirty="0" smtClean="0">
                <a:solidFill>
                  <a:schemeClr val="bg1">
                    <a:lumMod val="65000"/>
                  </a:schemeClr>
                </a:solidFill>
                <a:latin typeface="Lato Black" pitchFamily="34" charset="0"/>
              </a:rPr>
              <a:t>52%</a:t>
            </a:r>
            <a:endParaRPr lang="en-US" sz="4800" dirty="0">
              <a:solidFill>
                <a:schemeClr val="bg1">
                  <a:lumMod val="65000"/>
                </a:schemeClr>
              </a:solidFill>
              <a:latin typeface="Lato Black" pitchFamily="34" charset="0"/>
            </a:endParaRPr>
          </a:p>
        </p:txBody>
      </p:sp>
      <p:sp>
        <p:nvSpPr>
          <p:cNvPr id="12" name="TextBox 11"/>
          <p:cNvSpPr txBox="1"/>
          <p:nvPr/>
        </p:nvSpPr>
        <p:spPr>
          <a:xfrm>
            <a:off x="5572132" y="2285998"/>
            <a:ext cx="1402948" cy="830997"/>
          </a:xfrm>
          <a:prstGeom prst="rect">
            <a:avLst/>
          </a:prstGeom>
          <a:noFill/>
        </p:spPr>
        <p:txBody>
          <a:bodyPr wrap="none" rtlCol="0">
            <a:spAutoFit/>
          </a:bodyPr>
          <a:lstStyle/>
          <a:p>
            <a:r>
              <a:rPr lang="en-US" sz="4800" dirty="0" smtClean="0">
                <a:solidFill>
                  <a:schemeClr val="bg1">
                    <a:lumMod val="65000"/>
                  </a:schemeClr>
                </a:solidFill>
                <a:latin typeface="Lato Black" pitchFamily="34" charset="0"/>
              </a:rPr>
              <a:t>48%</a:t>
            </a:r>
            <a:endParaRPr lang="en-US" sz="4800" dirty="0">
              <a:solidFill>
                <a:schemeClr val="bg1">
                  <a:lumMod val="65000"/>
                </a:schemeClr>
              </a:solidFill>
              <a:latin typeface="Lato Black" pitchFamily="34" charset="0"/>
            </a:endParaRPr>
          </a:p>
        </p:txBody>
      </p:sp>
      <p:sp>
        <p:nvSpPr>
          <p:cNvPr id="14" name="TextBox 13"/>
          <p:cNvSpPr txBox="1"/>
          <p:nvPr/>
        </p:nvSpPr>
        <p:spPr>
          <a:xfrm>
            <a:off x="1785918" y="142858"/>
            <a:ext cx="5572164" cy="769441"/>
          </a:xfrm>
          <a:prstGeom prst="rect">
            <a:avLst/>
          </a:prstGeom>
          <a:noFill/>
        </p:spPr>
        <p:txBody>
          <a:bodyPr wrap="square" rtlCol="0">
            <a:spAutoFit/>
          </a:bodyPr>
          <a:lstStyle/>
          <a:p>
            <a:r>
              <a:rPr lang="en-US" sz="4400" dirty="0" smtClean="0">
                <a:solidFill>
                  <a:schemeClr val="bg1"/>
                </a:solidFill>
                <a:latin typeface="Lato Black" pitchFamily="34" charset="0"/>
              </a:rPr>
              <a:t>Okay, but who plays?</a:t>
            </a:r>
            <a:endParaRPr lang="en-US" sz="4400" dirty="0">
              <a:solidFill>
                <a:schemeClr val="bg1"/>
              </a:solidFill>
              <a:latin typeface="Lato Black" pitchFamily="34" charset="0"/>
            </a:endParaRPr>
          </a:p>
        </p:txBody>
      </p:sp>
      <p:sp>
        <p:nvSpPr>
          <p:cNvPr id="15" name="TextBox 14"/>
          <p:cNvSpPr txBox="1"/>
          <p:nvPr/>
        </p:nvSpPr>
        <p:spPr>
          <a:xfrm>
            <a:off x="1785918" y="857238"/>
            <a:ext cx="5572164" cy="646331"/>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When it comes to gender, the gaming population is almost even.</a:t>
            </a:r>
            <a:endParaRPr lang="en-US" dirty="0">
              <a:solidFill>
                <a:schemeClr val="bg1">
                  <a:lumMod val="75000"/>
                </a:schemeClr>
              </a:solidFill>
              <a:latin typeface="Lato Light" pitchFamily="34" charset="0"/>
            </a:endParaRPr>
          </a:p>
        </p:txBody>
      </p:sp>
      <p:sp>
        <p:nvSpPr>
          <p:cNvPr id="21" name="Up Arrow 20"/>
          <p:cNvSpPr/>
          <p:nvPr/>
        </p:nvSpPr>
        <p:spPr>
          <a:xfrm>
            <a:off x="3964777" y="3214692"/>
            <a:ext cx="1214446" cy="1357322"/>
          </a:xfrm>
          <a:prstGeom prst="up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43306" y="4214824"/>
            <a:ext cx="1857388" cy="928676"/>
          </a:xfrm>
          <a:prstGeom prst="rect">
            <a:avLst/>
          </a:prstGeom>
          <a:solidFill>
            <a:schemeClr val="tx1">
              <a:lumMod val="85000"/>
              <a:lumOff val="15000"/>
            </a:schemeClr>
          </a:solidFill>
          <a:ln>
            <a:noFill/>
          </a:ln>
          <a:effectLst>
            <a:outerShdw blurRad="254000" dist="50800" dir="16200000"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28926" y="4214824"/>
            <a:ext cx="3214710" cy="9286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242423" y="4214824"/>
            <a:ext cx="659155" cy="584775"/>
          </a:xfrm>
          <a:prstGeom prst="rect">
            <a:avLst/>
          </a:prstGeom>
          <a:noFill/>
        </p:spPr>
        <p:txBody>
          <a:bodyPr wrap="none" rtlCol="0">
            <a:spAutoFit/>
          </a:bodyPr>
          <a:lstStyle/>
          <a:p>
            <a:r>
              <a:rPr lang="en-US" sz="3200" dirty="0" smtClean="0">
                <a:solidFill>
                  <a:schemeClr val="accent3">
                    <a:lumMod val="75000"/>
                  </a:schemeClr>
                </a:solidFill>
                <a:latin typeface="Lato Black" pitchFamily="34" charset="0"/>
              </a:rPr>
              <a:t>35</a:t>
            </a:r>
            <a:endParaRPr lang="en-US" sz="3200" dirty="0">
              <a:solidFill>
                <a:schemeClr val="accent3">
                  <a:lumMod val="75000"/>
                </a:schemeClr>
              </a:solidFill>
              <a:latin typeface="Lato Black" pitchFamily="34" charset="0"/>
            </a:endParaRPr>
          </a:p>
        </p:txBody>
      </p:sp>
      <p:sp>
        <p:nvSpPr>
          <p:cNvPr id="24" name="TextBox 23"/>
          <p:cNvSpPr txBox="1"/>
          <p:nvPr/>
        </p:nvSpPr>
        <p:spPr>
          <a:xfrm>
            <a:off x="1785918" y="4643452"/>
            <a:ext cx="5572164" cy="369332"/>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Average age</a:t>
            </a:r>
            <a:endParaRPr lang="en-US" dirty="0">
              <a:solidFill>
                <a:schemeClr val="bg1">
                  <a:lumMod val="75000"/>
                </a:schemeClr>
              </a:solidFill>
              <a:latin typeface="Lato Ligh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par>
                                <p:cTn id="15" presetID="10"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fade">
                                      <p:cBhvr>
                                        <p:cTn id="17" dur="500"/>
                                        <p:tgtEl>
                                          <p:spTgt spid="205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1000"/>
                                        <p:tgtEl>
                                          <p:spTgt spid="1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1000"/>
                                        <p:tgtEl>
                                          <p:spTgt spid="11"/>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10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par>
                                <p:cTn id="34" presetID="2" presetClass="entr" presetSubtype="4" decel="5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1000" fill="hold"/>
                                        <p:tgtEl>
                                          <p:spTgt spid="21"/>
                                        </p:tgtEl>
                                        <p:attrNameLst>
                                          <p:attrName>ppt_x</p:attrName>
                                        </p:attrNameLst>
                                      </p:cBhvr>
                                      <p:tavLst>
                                        <p:tav tm="0">
                                          <p:val>
                                            <p:strVal val="#ppt_x"/>
                                          </p:val>
                                        </p:tav>
                                        <p:tav tm="100000">
                                          <p:val>
                                            <p:strVal val="#ppt_x"/>
                                          </p:val>
                                        </p:tav>
                                      </p:tavLst>
                                    </p:anim>
                                    <p:anim calcmode="lin" valueType="num">
                                      <p:cBhvr additive="base">
                                        <p:cTn id="37" dur="1000" fill="hold"/>
                                        <p:tgtEl>
                                          <p:spTgt spid="21"/>
                                        </p:tgtEl>
                                        <p:attrNameLst>
                                          <p:attrName>ppt_y</p:attrName>
                                        </p:attrNameLst>
                                      </p:cBhvr>
                                      <p:tavLst>
                                        <p:tav tm="0">
                                          <p:val>
                                            <p:strVal val="1+#ppt_h/2"/>
                                          </p:val>
                                        </p:tav>
                                        <p:tav tm="100000">
                                          <p:val>
                                            <p:strVal val="#ppt_y"/>
                                          </p:val>
                                        </p:tav>
                                      </p:tavLst>
                                    </p:anim>
                                  </p:childTnLst>
                                </p:cTn>
                              </p:par>
                              <p:par>
                                <p:cTn id="38" presetID="22" presetClass="entr" presetSubtype="4"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1" grpId="0" animBg="1"/>
      <p:bldP spid="2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7587" y="1428742"/>
            <a:ext cx="1928826" cy="646331"/>
          </a:xfrm>
          <a:prstGeom prst="rect">
            <a:avLst/>
          </a:prstGeom>
          <a:noFill/>
        </p:spPr>
        <p:txBody>
          <a:bodyPr wrap="square" rtlCol="0">
            <a:spAutoFit/>
          </a:bodyPr>
          <a:lstStyle/>
          <a:p>
            <a:r>
              <a:rPr lang="en-US" sz="3600" dirty="0" smtClean="0">
                <a:solidFill>
                  <a:schemeClr val="bg1"/>
                </a:solidFill>
                <a:latin typeface="Lato Black" pitchFamily="34" charset="0"/>
              </a:rPr>
              <a:t>Reasons</a:t>
            </a:r>
            <a:endParaRPr lang="en-US" sz="4000" dirty="0">
              <a:solidFill>
                <a:schemeClr val="bg1"/>
              </a:solidFill>
              <a:latin typeface="Lato Black" pitchFamily="34" charset="0"/>
            </a:endParaRPr>
          </a:p>
        </p:txBody>
      </p:sp>
      <p:sp>
        <p:nvSpPr>
          <p:cNvPr id="6" name="TextBox 5"/>
          <p:cNvSpPr txBox="1"/>
          <p:nvPr/>
        </p:nvSpPr>
        <p:spPr>
          <a:xfrm>
            <a:off x="1785918" y="2143122"/>
            <a:ext cx="5572164" cy="646331"/>
          </a:xfrm>
          <a:prstGeom prst="rect">
            <a:avLst/>
          </a:prstGeom>
          <a:noFill/>
        </p:spPr>
        <p:txBody>
          <a:bodyPr wrap="square" rtlCol="0">
            <a:spAutoFit/>
          </a:bodyPr>
          <a:lstStyle/>
          <a:p>
            <a:pPr algn="ctr"/>
            <a:r>
              <a:rPr lang="en-US" dirty="0" smtClean="0">
                <a:solidFill>
                  <a:schemeClr val="bg1">
                    <a:lumMod val="75000"/>
                  </a:schemeClr>
                </a:solidFill>
                <a:latin typeface="Lato Light" pitchFamily="34" charset="0"/>
              </a:rPr>
              <a:t>What exactly helped gaming grow so big in less than a generation?</a:t>
            </a:r>
            <a:endParaRPr lang="en-US" dirty="0">
              <a:solidFill>
                <a:schemeClr val="bg1">
                  <a:lumMod val="75000"/>
                </a:schemeClr>
              </a:solidFill>
              <a:latin typeface="Lato Light" pitchFamily="34" charset="0"/>
            </a:endParaRPr>
          </a:p>
        </p:txBody>
      </p:sp>
      <p:grpSp>
        <p:nvGrpSpPr>
          <p:cNvPr id="46" name="Group 45"/>
          <p:cNvGrpSpPr/>
          <p:nvPr/>
        </p:nvGrpSpPr>
        <p:grpSpPr>
          <a:xfrm>
            <a:off x="0" y="5357832"/>
            <a:ext cx="2286016" cy="5143500"/>
            <a:chOff x="0" y="5143500"/>
            <a:chExt cx="2286016" cy="5143500"/>
          </a:xfrm>
        </p:grpSpPr>
        <p:grpSp>
          <p:nvGrpSpPr>
            <p:cNvPr id="44" name="Group 43"/>
            <p:cNvGrpSpPr/>
            <p:nvPr/>
          </p:nvGrpSpPr>
          <p:grpSpPr>
            <a:xfrm>
              <a:off x="0" y="5143500"/>
              <a:ext cx="2286016" cy="5143500"/>
              <a:chOff x="0" y="5143500"/>
              <a:chExt cx="2286016" cy="5143500"/>
            </a:xfrm>
          </p:grpSpPr>
          <p:grpSp>
            <p:nvGrpSpPr>
              <p:cNvPr id="26" name="Group 25"/>
              <p:cNvGrpSpPr/>
              <p:nvPr/>
            </p:nvGrpSpPr>
            <p:grpSpPr>
              <a:xfrm>
                <a:off x="0" y="5143500"/>
                <a:ext cx="2286016" cy="5143500"/>
                <a:chOff x="0" y="5143500"/>
                <a:chExt cx="2286016" cy="5143500"/>
              </a:xfrm>
            </p:grpSpPr>
            <p:sp>
              <p:nvSpPr>
                <p:cNvPr id="23" name="Rectangle 22"/>
                <p:cNvSpPr/>
                <p:nvPr/>
              </p:nvSpPr>
              <p:spPr>
                <a:xfrm>
                  <a:off x="0" y="5143500"/>
                  <a:ext cx="2286016" cy="51435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5143500"/>
                  <a:ext cx="2285984" cy="3071852"/>
                </a:xfrm>
                <a:prstGeom prst="rect">
                  <a:avLst/>
                </a:prstGeom>
                <a:blipFill dpi="0" rotWithShape="1">
                  <a:blip r:embed="rId3"/>
                  <a:srcRect/>
                  <a:tile tx="-635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0" y="8215352"/>
                <a:ext cx="2285984" cy="2031325"/>
              </a:xfrm>
              <a:prstGeom prst="rect">
                <a:avLst/>
              </a:prstGeom>
              <a:noFill/>
              <a:ln>
                <a:noFill/>
              </a:ln>
            </p:spPr>
            <p:txBody>
              <a:bodyPr wrap="square" rtlCol="0">
                <a:spAutoFit/>
              </a:bodyPr>
              <a:lstStyle/>
              <a:p>
                <a:pPr algn="ctr"/>
                <a:r>
                  <a:rPr lang="en-US" dirty="0" smtClean="0">
                    <a:solidFill>
                      <a:schemeClr val="bg1">
                        <a:lumMod val="95000"/>
                      </a:schemeClr>
                    </a:solidFill>
                    <a:latin typeface="Lato Light" pitchFamily="34" charset="0"/>
                  </a:rPr>
                  <a:t>Technology advanced and somehow became more accessible, letting more and more people to come in contact with games.</a:t>
                </a:r>
                <a:endParaRPr lang="en-US" dirty="0">
                  <a:solidFill>
                    <a:schemeClr val="bg1">
                      <a:lumMod val="95000"/>
                    </a:schemeClr>
                  </a:solidFill>
                  <a:latin typeface="Lato Light" pitchFamily="34" charset="0"/>
                </a:endParaRPr>
              </a:p>
            </p:txBody>
          </p:sp>
        </p:grpSp>
        <p:pic>
          <p:nvPicPr>
            <p:cNvPr id="1027" name="Picture 3" descr="C:\Users\Stama\Desktop\Parallax stuff\Future_Technology_10-512.png"/>
            <p:cNvPicPr>
              <a:picLocks noChangeAspect="1" noChangeArrowheads="1"/>
            </p:cNvPicPr>
            <p:nvPr/>
          </p:nvPicPr>
          <p:blipFill>
            <a:blip r:embed="rId4">
              <a:duotone>
                <a:schemeClr val="accent2">
                  <a:shade val="45000"/>
                  <a:satMod val="135000"/>
                </a:schemeClr>
                <a:prstClr val="white"/>
              </a:duotone>
            </a:blip>
            <a:srcRect/>
            <a:stretch>
              <a:fillRect/>
            </a:stretch>
          </p:blipFill>
          <p:spPr bwMode="auto">
            <a:xfrm>
              <a:off x="642910" y="6072212"/>
              <a:ext cx="1152516" cy="1152516"/>
            </a:xfrm>
            <a:prstGeom prst="rect">
              <a:avLst/>
            </a:prstGeom>
            <a:noFill/>
            <a:ln w="38100">
              <a:solidFill>
                <a:schemeClr val="accent2">
                  <a:lumMod val="50000"/>
                </a:schemeClr>
              </a:solidFill>
            </a:ln>
            <a:effectLst>
              <a:innerShdw blurRad="63500" dist="50800" dir="16200000">
                <a:prstClr val="black">
                  <a:alpha val="50000"/>
                </a:prstClr>
              </a:innerShdw>
            </a:effectLst>
          </p:spPr>
        </p:pic>
      </p:grpSp>
      <p:grpSp>
        <p:nvGrpSpPr>
          <p:cNvPr id="54" name="Group 53"/>
          <p:cNvGrpSpPr/>
          <p:nvPr/>
        </p:nvGrpSpPr>
        <p:grpSpPr>
          <a:xfrm>
            <a:off x="2285984" y="-5357868"/>
            <a:ext cx="2286016" cy="5143500"/>
            <a:chOff x="0" y="5143500"/>
            <a:chExt cx="2286016" cy="5143500"/>
          </a:xfrm>
        </p:grpSpPr>
        <p:grpSp>
          <p:nvGrpSpPr>
            <p:cNvPr id="55" name="Group 54"/>
            <p:cNvGrpSpPr/>
            <p:nvPr/>
          </p:nvGrpSpPr>
          <p:grpSpPr>
            <a:xfrm>
              <a:off x="0" y="5143500"/>
              <a:ext cx="2286016" cy="5143500"/>
              <a:chOff x="0" y="5143500"/>
              <a:chExt cx="2286016" cy="5143500"/>
            </a:xfrm>
          </p:grpSpPr>
          <p:grpSp>
            <p:nvGrpSpPr>
              <p:cNvPr id="57" name="Group 56"/>
              <p:cNvGrpSpPr/>
              <p:nvPr/>
            </p:nvGrpSpPr>
            <p:grpSpPr>
              <a:xfrm>
                <a:off x="0" y="5143500"/>
                <a:ext cx="2286016" cy="5143500"/>
                <a:chOff x="0" y="5143500"/>
                <a:chExt cx="2286016" cy="5143500"/>
              </a:xfrm>
            </p:grpSpPr>
            <p:sp>
              <p:nvSpPr>
                <p:cNvPr id="59" name="Rectangle 58"/>
                <p:cNvSpPr/>
                <p:nvPr/>
              </p:nvSpPr>
              <p:spPr>
                <a:xfrm>
                  <a:off x="0" y="5143500"/>
                  <a:ext cx="2286016" cy="5143500"/>
                </a:xfrm>
                <a:prstGeom prst="rect">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0" y="5143500"/>
                  <a:ext cx="2285984" cy="3071852"/>
                </a:xfrm>
                <a:prstGeom prst="rect">
                  <a:avLst/>
                </a:prstGeom>
                <a:blipFill dpi="0" rotWithShape="1">
                  <a:blip r:embed="rId5"/>
                  <a:srcRect/>
                  <a:stretch>
                    <a:fillRect l="-100000" r="-100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0" y="8215352"/>
                <a:ext cx="2285984" cy="2031325"/>
              </a:xfrm>
              <a:prstGeom prst="rect">
                <a:avLst/>
              </a:prstGeom>
              <a:noFill/>
              <a:ln>
                <a:noFill/>
              </a:ln>
            </p:spPr>
            <p:txBody>
              <a:bodyPr wrap="square" rtlCol="0">
                <a:spAutoFit/>
              </a:bodyPr>
              <a:lstStyle/>
              <a:p>
                <a:pPr algn="ctr"/>
                <a:r>
                  <a:rPr lang="en-US" dirty="0" smtClean="0">
                    <a:solidFill>
                      <a:schemeClr val="bg1">
                        <a:lumMod val="95000"/>
                      </a:schemeClr>
                    </a:solidFill>
                    <a:latin typeface="Lato Light" pitchFamily="34" charset="0"/>
                  </a:rPr>
                  <a:t>Interactivity unreachable by movies. Immersive, can offer escapism, control over worlds and require more responsiveness.</a:t>
                </a:r>
                <a:endParaRPr lang="en-US" dirty="0">
                  <a:solidFill>
                    <a:schemeClr val="bg1">
                      <a:lumMod val="95000"/>
                    </a:schemeClr>
                  </a:solidFill>
                  <a:latin typeface="Lato Light" pitchFamily="34" charset="0"/>
                </a:endParaRPr>
              </a:p>
            </p:txBody>
          </p:sp>
        </p:grpSp>
        <p:pic>
          <p:nvPicPr>
            <p:cNvPr id="56" name="Picture 3" descr="C:\Users\Stama\Desktop\Parallax stuff\Future_Technology_10-512.png"/>
            <p:cNvPicPr>
              <a:picLocks noChangeAspect="1" noChangeArrowheads="1"/>
            </p:cNvPicPr>
            <p:nvPr/>
          </p:nvPicPr>
          <p:blipFill>
            <a:blip r:embed="rId6" cstate="print">
              <a:duotone>
                <a:schemeClr val="accent3">
                  <a:shade val="45000"/>
                  <a:satMod val="135000"/>
                </a:schemeClr>
                <a:prstClr val="white"/>
              </a:duotone>
            </a:blip>
            <a:stretch>
              <a:fillRect/>
            </a:stretch>
          </p:blipFill>
          <p:spPr bwMode="auto">
            <a:xfrm>
              <a:off x="642910" y="6072212"/>
              <a:ext cx="1152516" cy="1152516"/>
            </a:xfrm>
            <a:prstGeom prst="rect">
              <a:avLst/>
            </a:prstGeom>
            <a:noFill/>
            <a:ln w="38100">
              <a:solidFill>
                <a:schemeClr val="accent3">
                  <a:lumMod val="75000"/>
                </a:schemeClr>
              </a:solidFill>
            </a:ln>
            <a:effectLst>
              <a:outerShdw blurRad="50800" dist="38100" dir="2700000" algn="tl" rotWithShape="0">
                <a:prstClr val="black">
                  <a:alpha val="40000"/>
                </a:prstClr>
              </a:outerShdw>
            </a:effectLst>
          </p:spPr>
        </p:pic>
      </p:grpSp>
      <p:grpSp>
        <p:nvGrpSpPr>
          <p:cNvPr id="68" name="Group 67"/>
          <p:cNvGrpSpPr/>
          <p:nvPr/>
        </p:nvGrpSpPr>
        <p:grpSpPr>
          <a:xfrm>
            <a:off x="4572000" y="5286394"/>
            <a:ext cx="2286016" cy="5143500"/>
            <a:chOff x="0" y="5143500"/>
            <a:chExt cx="2286016" cy="5143500"/>
          </a:xfrm>
        </p:grpSpPr>
        <p:grpSp>
          <p:nvGrpSpPr>
            <p:cNvPr id="69" name="Group 68"/>
            <p:cNvGrpSpPr/>
            <p:nvPr/>
          </p:nvGrpSpPr>
          <p:grpSpPr>
            <a:xfrm>
              <a:off x="0" y="5143500"/>
              <a:ext cx="2286016" cy="5143500"/>
              <a:chOff x="0" y="5143500"/>
              <a:chExt cx="2286016" cy="5143500"/>
            </a:xfrm>
          </p:grpSpPr>
          <p:grpSp>
            <p:nvGrpSpPr>
              <p:cNvPr id="71" name="Group 70"/>
              <p:cNvGrpSpPr/>
              <p:nvPr/>
            </p:nvGrpSpPr>
            <p:grpSpPr>
              <a:xfrm>
                <a:off x="0" y="5143500"/>
                <a:ext cx="2286016" cy="5143500"/>
                <a:chOff x="0" y="5143500"/>
                <a:chExt cx="2286016" cy="5143500"/>
              </a:xfrm>
            </p:grpSpPr>
            <p:sp>
              <p:nvSpPr>
                <p:cNvPr id="73" name="Rectangle 72"/>
                <p:cNvSpPr/>
                <p:nvPr/>
              </p:nvSpPr>
              <p:spPr>
                <a:xfrm>
                  <a:off x="0" y="5143500"/>
                  <a:ext cx="2286016" cy="5143500"/>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0" y="5143500"/>
                  <a:ext cx="2285984" cy="3071852"/>
                </a:xfrm>
                <a:prstGeom prst="rect">
                  <a:avLst/>
                </a:prstGeom>
                <a:blipFill dpi="0" rotWithShape="1">
                  <a:blip r:embed="rId7"/>
                  <a:srcRect/>
                  <a:stretch>
                    <a:fillRect l="-85000" t="-30000" r="-100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p:cNvSpPr txBox="1"/>
              <p:nvPr/>
            </p:nvSpPr>
            <p:spPr>
              <a:xfrm>
                <a:off x="0" y="8215352"/>
                <a:ext cx="2285984" cy="2031325"/>
              </a:xfrm>
              <a:prstGeom prst="rect">
                <a:avLst/>
              </a:prstGeom>
              <a:noFill/>
              <a:ln>
                <a:noFill/>
              </a:ln>
            </p:spPr>
            <p:txBody>
              <a:bodyPr wrap="square" rtlCol="0">
                <a:spAutoFit/>
              </a:bodyPr>
              <a:lstStyle/>
              <a:p>
                <a:pPr algn="ctr"/>
                <a:r>
                  <a:rPr lang="en-US" dirty="0" err="1" smtClean="0">
                    <a:solidFill>
                      <a:schemeClr val="bg1">
                        <a:lumMod val="95000"/>
                      </a:schemeClr>
                    </a:solidFill>
                    <a:latin typeface="Lato Light" pitchFamily="34" charset="0"/>
                  </a:rPr>
                  <a:t>Esports</a:t>
                </a:r>
                <a:r>
                  <a:rPr lang="en-US" dirty="0" smtClean="0">
                    <a:solidFill>
                      <a:schemeClr val="bg1">
                        <a:lumMod val="95000"/>
                      </a:schemeClr>
                    </a:solidFill>
                    <a:latin typeface="Lato Light" pitchFamily="34" charset="0"/>
                  </a:rPr>
                  <a:t> and streaming got very popular. Bigger than real sports events, with huge prizes in almost all competitions.</a:t>
                </a:r>
                <a:endParaRPr lang="en-US" dirty="0">
                  <a:solidFill>
                    <a:schemeClr val="bg1">
                      <a:lumMod val="95000"/>
                    </a:schemeClr>
                  </a:solidFill>
                  <a:latin typeface="Lato Light" pitchFamily="34" charset="0"/>
                </a:endParaRPr>
              </a:p>
            </p:txBody>
          </p:sp>
        </p:grpSp>
        <p:pic>
          <p:nvPicPr>
            <p:cNvPr id="70" name="Picture 3" descr="C:\Users\Stama\Desktop\Parallax stuff\Future_Technology_10-512.png"/>
            <p:cNvPicPr>
              <a:picLocks noChangeAspect="1" noChangeArrowheads="1"/>
            </p:cNvPicPr>
            <p:nvPr/>
          </p:nvPicPr>
          <p:blipFill>
            <a:blip r:embed="rId8">
              <a:duotone>
                <a:schemeClr val="accent4">
                  <a:shade val="45000"/>
                  <a:satMod val="135000"/>
                </a:schemeClr>
                <a:prstClr val="white"/>
              </a:duotone>
            </a:blip>
            <a:stretch>
              <a:fillRect/>
            </a:stretch>
          </p:blipFill>
          <p:spPr bwMode="auto">
            <a:xfrm>
              <a:off x="642910" y="6072212"/>
              <a:ext cx="1152516" cy="1152516"/>
            </a:xfrm>
            <a:prstGeom prst="rect">
              <a:avLst/>
            </a:prstGeom>
            <a:noFill/>
            <a:ln w="38100">
              <a:solidFill>
                <a:schemeClr val="accent4">
                  <a:lumMod val="75000"/>
                </a:schemeClr>
              </a:solidFill>
            </a:ln>
            <a:effectLst>
              <a:innerShdw blurRad="63500" dist="50800" dir="16200000">
                <a:prstClr val="black">
                  <a:alpha val="50000"/>
                </a:prstClr>
              </a:innerShdw>
            </a:effectLst>
          </p:spPr>
        </p:pic>
      </p:grpSp>
      <p:grpSp>
        <p:nvGrpSpPr>
          <p:cNvPr id="75" name="Group 74"/>
          <p:cNvGrpSpPr/>
          <p:nvPr/>
        </p:nvGrpSpPr>
        <p:grpSpPr>
          <a:xfrm>
            <a:off x="6857984" y="-5286430"/>
            <a:ext cx="2286016" cy="5143500"/>
            <a:chOff x="0" y="5143500"/>
            <a:chExt cx="2286016" cy="5143500"/>
          </a:xfrm>
        </p:grpSpPr>
        <p:grpSp>
          <p:nvGrpSpPr>
            <p:cNvPr id="76" name="Group 75"/>
            <p:cNvGrpSpPr/>
            <p:nvPr/>
          </p:nvGrpSpPr>
          <p:grpSpPr>
            <a:xfrm>
              <a:off x="0" y="5143500"/>
              <a:ext cx="2286016" cy="5143500"/>
              <a:chOff x="0" y="5143500"/>
              <a:chExt cx="2286016" cy="5143500"/>
            </a:xfrm>
          </p:grpSpPr>
          <p:grpSp>
            <p:nvGrpSpPr>
              <p:cNvPr id="78" name="Group 77"/>
              <p:cNvGrpSpPr/>
              <p:nvPr/>
            </p:nvGrpSpPr>
            <p:grpSpPr>
              <a:xfrm>
                <a:off x="0" y="5143500"/>
                <a:ext cx="2286016" cy="5143500"/>
                <a:chOff x="0" y="5143500"/>
                <a:chExt cx="2286016" cy="5143500"/>
              </a:xfrm>
            </p:grpSpPr>
            <p:sp>
              <p:nvSpPr>
                <p:cNvPr id="80" name="Rectangle 79"/>
                <p:cNvSpPr/>
                <p:nvPr/>
              </p:nvSpPr>
              <p:spPr>
                <a:xfrm>
                  <a:off x="0" y="5143500"/>
                  <a:ext cx="2286016" cy="5143500"/>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0" y="5143500"/>
                  <a:ext cx="2285984" cy="3071852"/>
                </a:xfrm>
                <a:prstGeom prst="rect">
                  <a:avLst/>
                </a:prstGeom>
                <a:blipFill dpi="0" rotWithShape="1">
                  <a:blip r:embed="rId9"/>
                  <a:srcRect/>
                  <a:stretch>
                    <a:fillRect l="-100000" r="-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p:cNvSpPr txBox="1"/>
              <p:nvPr/>
            </p:nvSpPr>
            <p:spPr>
              <a:xfrm>
                <a:off x="0" y="8215352"/>
                <a:ext cx="2285984" cy="2031325"/>
              </a:xfrm>
              <a:prstGeom prst="rect">
                <a:avLst/>
              </a:prstGeom>
              <a:solidFill>
                <a:schemeClr val="accent5">
                  <a:lumMod val="75000"/>
                </a:schemeClr>
              </a:solidFill>
              <a:ln>
                <a:noFill/>
              </a:ln>
            </p:spPr>
            <p:txBody>
              <a:bodyPr wrap="square" rtlCol="0">
                <a:spAutoFit/>
              </a:bodyPr>
              <a:lstStyle/>
              <a:p>
                <a:pPr algn="ctr"/>
                <a:r>
                  <a:rPr lang="en-US" dirty="0" smtClean="0">
                    <a:solidFill>
                      <a:schemeClr val="bg1">
                        <a:lumMod val="95000"/>
                      </a:schemeClr>
                    </a:solidFill>
                    <a:latin typeface="Lato Light" pitchFamily="34" charset="0"/>
                  </a:rPr>
                  <a:t>The gaming industry keeps going strong and each day there are new reasons for why people should really pay more attention to it.</a:t>
                </a:r>
                <a:endParaRPr lang="en-US" dirty="0">
                  <a:solidFill>
                    <a:schemeClr val="bg1">
                      <a:lumMod val="95000"/>
                    </a:schemeClr>
                  </a:solidFill>
                  <a:latin typeface="Lato Light" pitchFamily="34" charset="0"/>
                </a:endParaRPr>
              </a:p>
            </p:txBody>
          </p:sp>
        </p:grpSp>
        <p:pic>
          <p:nvPicPr>
            <p:cNvPr id="77" name="Picture 3" descr="C:\Users\Stama\Desktop\Parallax stuff\Future_Technology_10-512.png"/>
            <p:cNvPicPr>
              <a:picLocks noChangeAspect="1" noChangeArrowheads="1"/>
            </p:cNvPicPr>
            <p:nvPr/>
          </p:nvPicPr>
          <p:blipFill>
            <a:blip r:embed="rId10">
              <a:duotone>
                <a:schemeClr val="accent5">
                  <a:shade val="45000"/>
                  <a:satMod val="135000"/>
                </a:schemeClr>
                <a:prstClr val="white"/>
              </a:duotone>
            </a:blip>
            <a:stretch>
              <a:fillRect/>
            </a:stretch>
          </p:blipFill>
          <p:spPr bwMode="auto">
            <a:xfrm>
              <a:off x="642910" y="6072212"/>
              <a:ext cx="1152516" cy="1152516"/>
            </a:xfrm>
            <a:prstGeom prst="rect">
              <a:avLst/>
            </a:prstGeom>
            <a:noFill/>
            <a:ln w="38100">
              <a:solidFill>
                <a:schemeClr val="accent5">
                  <a:lumMod val="75000"/>
                </a:schemeClr>
              </a:solidFill>
            </a:ln>
            <a:effectLst>
              <a:outerShdw blurRad="50800" dist="38100" dir="2700000" algn="tl" rotWithShape="0">
                <a:prstClr val="black">
                  <a:alpha val="40000"/>
                </a:prstClr>
              </a:outerShdw>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3.33333E-6 L 0 -1.04167 " pathEditMode="relative" rAng="0" ptsTypes="AA">
                                      <p:cBhvr>
                                        <p:cTn id="14" dur="2000" fill="hold"/>
                                        <p:tgtEl>
                                          <p:spTgt spid="46"/>
                                        </p:tgtEl>
                                        <p:attrNameLst>
                                          <p:attrName>ppt_x</p:attrName>
                                          <p:attrName>ppt_y</p:attrName>
                                        </p:attrNameLst>
                                      </p:cBhvr>
                                      <p:rCtr x="0" y="-52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5.55112E-17 -3.33333E-6 L 5.55112E-17 1.04167 " pathEditMode="relative" rAng="0" ptsTypes="AA">
                                      <p:cBhvr>
                                        <p:cTn id="18" dur="2000" fill="hold"/>
                                        <p:tgtEl>
                                          <p:spTgt spid="54"/>
                                        </p:tgtEl>
                                        <p:attrNameLst>
                                          <p:attrName>ppt_x</p:attrName>
                                          <p:attrName>ppt_y</p:attrName>
                                        </p:attrNameLst>
                                      </p:cBhvr>
                                      <p:rCtr x="0" y="521"/>
                                    </p:animMotion>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1.11022E-16 -1.43298E-6 L 1.11022E-16 -1.02841 " pathEditMode="relative" rAng="0" ptsTypes="AA">
                                      <p:cBhvr>
                                        <p:cTn id="22" dur="2000" fill="hold"/>
                                        <p:tgtEl>
                                          <p:spTgt spid="68"/>
                                        </p:tgtEl>
                                        <p:attrNameLst>
                                          <p:attrName>ppt_x</p:attrName>
                                          <p:attrName>ppt_y</p:attrName>
                                        </p:attrNameLst>
                                      </p:cBhvr>
                                      <p:rCtr x="0" y="-514"/>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11022E-16 3.76776E-6 L 1.11022E-16 1.02841 " pathEditMode="relative" rAng="0" ptsTypes="AA">
                                      <p:cBhvr>
                                        <p:cTn id="26" dur="2000" fill="hold"/>
                                        <p:tgtEl>
                                          <p:spTgt spid="75"/>
                                        </p:tgtEl>
                                        <p:attrNameLst>
                                          <p:attrName>ppt_x</p:attrName>
                                          <p:attrName>ppt_y</p:attrName>
                                        </p:attrNameLst>
                                      </p:cBhvr>
                                      <p:rCtr x="0" y="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071670" y="1071534"/>
            <a:ext cx="3214710" cy="923330"/>
            <a:chOff x="1714480" y="928676"/>
            <a:chExt cx="3214710" cy="923330"/>
          </a:xfrm>
        </p:grpSpPr>
        <p:sp>
          <p:nvSpPr>
            <p:cNvPr id="17" name="Rectangle 16"/>
            <p:cNvSpPr/>
            <p:nvPr/>
          </p:nvSpPr>
          <p:spPr>
            <a:xfrm>
              <a:off x="1714480" y="1071552"/>
              <a:ext cx="3214710" cy="7143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14480" y="928676"/>
              <a:ext cx="3188693" cy="923330"/>
            </a:xfrm>
            <a:prstGeom prst="rect">
              <a:avLst/>
            </a:prstGeom>
            <a:noFill/>
          </p:spPr>
          <p:txBody>
            <a:bodyPr wrap="none" rtlCol="0">
              <a:spAutoFit/>
            </a:bodyPr>
            <a:lstStyle/>
            <a:p>
              <a:r>
                <a:rPr lang="en-US" sz="5400" dirty="0" smtClean="0">
                  <a:solidFill>
                    <a:schemeClr val="bg1"/>
                  </a:solidFill>
                  <a:latin typeface="Tw Cen MT" pitchFamily="34" charset="0"/>
                </a:rPr>
                <a:t>THE GAME</a:t>
              </a:r>
              <a:endParaRPr lang="en-US" sz="5400" dirty="0">
                <a:solidFill>
                  <a:schemeClr val="bg1"/>
                </a:solidFill>
                <a:latin typeface="Tw Cen MT" pitchFamily="34" charset="0"/>
              </a:endParaRPr>
            </a:p>
          </p:txBody>
        </p:sp>
      </p:grpSp>
      <p:sp>
        <p:nvSpPr>
          <p:cNvPr id="10" name="TextBox 9"/>
          <p:cNvSpPr txBox="1"/>
          <p:nvPr/>
        </p:nvSpPr>
        <p:spPr>
          <a:xfrm>
            <a:off x="2071670" y="3571882"/>
            <a:ext cx="4370684" cy="923330"/>
          </a:xfrm>
          <a:prstGeom prst="rect">
            <a:avLst/>
          </a:prstGeom>
          <a:noFill/>
        </p:spPr>
        <p:txBody>
          <a:bodyPr wrap="none" rtlCol="0">
            <a:spAutoFit/>
          </a:bodyPr>
          <a:lstStyle/>
          <a:p>
            <a:r>
              <a:rPr lang="en-US" sz="5400" dirty="0" smtClean="0">
                <a:solidFill>
                  <a:schemeClr val="bg1"/>
                </a:solidFill>
                <a:latin typeface="Tw Cen MT" pitchFamily="34" charset="0"/>
              </a:rPr>
              <a:t>WHY BOTHER?</a:t>
            </a:r>
            <a:endParaRPr lang="en-US" sz="5400" dirty="0">
              <a:solidFill>
                <a:schemeClr val="bg1"/>
              </a:solidFill>
              <a:latin typeface="Tw Cen MT" pitchFamily="34" charset="0"/>
            </a:endParaRPr>
          </a:p>
        </p:txBody>
      </p:sp>
      <p:grpSp>
        <p:nvGrpSpPr>
          <p:cNvPr id="14" name="Group 13"/>
          <p:cNvGrpSpPr/>
          <p:nvPr/>
        </p:nvGrpSpPr>
        <p:grpSpPr>
          <a:xfrm>
            <a:off x="1928794" y="2714608"/>
            <a:ext cx="1785950" cy="923330"/>
            <a:chOff x="1571604" y="1928808"/>
            <a:chExt cx="1785950" cy="923330"/>
          </a:xfrm>
        </p:grpSpPr>
        <p:sp>
          <p:nvSpPr>
            <p:cNvPr id="13" name="Rectangle 12"/>
            <p:cNvSpPr/>
            <p:nvPr/>
          </p:nvSpPr>
          <p:spPr>
            <a:xfrm>
              <a:off x="1714480" y="2071684"/>
              <a:ext cx="1500198" cy="7143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71604" y="1928808"/>
              <a:ext cx="1785950" cy="923330"/>
            </a:xfrm>
            <a:prstGeom prst="rect">
              <a:avLst/>
            </a:prstGeom>
            <a:noFill/>
          </p:spPr>
          <p:txBody>
            <a:bodyPr wrap="square" rtlCol="0">
              <a:spAutoFit/>
            </a:bodyPr>
            <a:lstStyle/>
            <a:p>
              <a:pPr algn="ctr"/>
              <a:r>
                <a:rPr lang="en-US" sz="5400" dirty="0" smtClean="0">
                  <a:solidFill>
                    <a:schemeClr val="bg1"/>
                  </a:solidFill>
                  <a:latin typeface="Tw Cen MT" pitchFamily="34" charset="0"/>
                </a:rPr>
                <a:t>FUN,</a:t>
              </a:r>
              <a:endParaRPr lang="en-US" sz="5400" dirty="0">
                <a:solidFill>
                  <a:schemeClr val="bg1"/>
                </a:solidFill>
                <a:latin typeface="Tw Cen MT" pitchFamily="34" charset="0"/>
              </a:endParaRPr>
            </a:p>
          </p:txBody>
        </p:sp>
      </p:grpSp>
      <p:sp>
        <p:nvSpPr>
          <p:cNvPr id="15" name="TextBox 14"/>
          <p:cNvSpPr txBox="1"/>
          <p:nvPr/>
        </p:nvSpPr>
        <p:spPr>
          <a:xfrm>
            <a:off x="2071670" y="1928808"/>
            <a:ext cx="2158540" cy="923330"/>
          </a:xfrm>
          <a:prstGeom prst="rect">
            <a:avLst/>
          </a:prstGeom>
          <a:noFill/>
        </p:spPr>
        <p:txBody>
          <a:bodyPr wrap="none" rtlCol="0">
            <a:spAutoFit/>
          </a:bodyPr>
          <a:lstStyle/>
          <a:p>
            <a:r>
              <a:rPr lang="en-US" sz="5400" dirty="0" smtClean="0">
                <a:solidFill>
                  <a:schemeClr val="bg1"/>
                </a:solidFill>
                <a:latin typeface="Tw Cen MT" pitchFamily="34" charset="0"/>
              </a:rPr>
              <a:t>IS NOT</a:t>
            </a:r>
            <a:endParaRPr lang="en-US" sz="5400" dirty="0">
              <a:solidFill>
                <a:schemeClr val="bg1"/>
              </a:solidFill>
              <a:latin typeface="Tw Cen MT" pitchFamily="34" charset="0"/>
            </a:endParaRPr>
          </a:p>
        </p:txBody>
      </p:sp>
      <p:sp>
        <p:nvSpPr>
          <p:cNvPr id="16" name="TextBox 15"/>
          <p:cNvSpPr txBox="1"/>
          <p:nvPr/>
        </p:nvSpPr>
        <p:spPr>
          <a:xfrm>
            <a:off x="2071670" y="285734"/>
            <a:ext cx="639919" cy="923330"/>
          </a:xfrm>
          <a:prstGeom prst="rect">
            <a:avLst/>
          </a:prstGeom>
          <a:noFill/>
        </p:spPr>
        <p:txBody>
          <a:bodyPr wrap="none" rtlCol="0">
            <a:spAutoFit/>
          </a:bodyPr>
          <a:lstStyle/>
          <a:p>
            <a:r>
              <a:rPr lang="en-US" sz="5400" dirty="0" smtClean="0">
                <a:solidFill>
                  <a:schemeClr val="bg1"/>
                </a:solidFill>
                <a:latin typeface="Tw Cen MT" pitchFamily="34" charset="0"/>
              </a:rPr>
              <a:t>IF</a:t>
            </a:r>
            <a:endParaRPr lang="en-US" sz="5400" dirty="0">
              <a:solidFill>
                <a:schemeClr val="bg1"/>
              </a:solidFill>
              <a:latin typeface="Tw Cen MT" pitchFamily="34" charset="0"/>
            </a:endParaRPr>
          </a:p>
        </p:txBody>
      </p:sp>
      <p:sp>
        <p:nvSpPr>
          <p:cNvPr id="42" name="Rectangle 41"/>
          <p:cNvSpPr/>
          <p:nvPr/>
        </p:nvSpPr>
        <p:spPr>
          <a:xfrm>
            <a:off x="-142908" y="357172"/>
            <a:ext cx="2000264" cy="45005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143768" y="357172"/>
            <a:ext cx="2428892" cy="45005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5400000">
            <a:off x="-417313" y="2559609"/>
            <a:ext cx="4406488" cy="161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a:off x="1785918" y="4786328"/>
            <a:ext cx="5429288" cy="19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5012769" y="2559609"/>
            <a:ext cx="4406488" cy="161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a:off x="1785918" y="357172"/>
            <a:ext cx="5429288" cy="19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250"/>
                                        <p:tgtEl>
                                          <p:spTgt spid="39"/>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250"/>
                                        <p:tgtEl>
                                          <p:spTgt spid="34"/>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250"/>
                                        <p:tgtEl>
                                          <p:spTgt spid="37"/>
                                        </p:tgtEl>
                                      </p:cBhvr>
                                    </p:animEffect>
                                  </p:childTnLst>
                                </p:cTn>
                              </p:par>
                            </p:childTnLst>
                          </p:cTn>
                        </p:par>
                        <p:par>
                          <p:cTn id="20" fill="hold">
                            <p:stCondLst>
                              <p:cond delay="1000"/>
                            </p:stCondLst>
                            <p:childTnLst>
                              <p:par>
                                <p:cTn id="21" presetID="2" presetClass="entr" presetSubtype="8" decel="50000" fill="hold" grpId="0" nodeType="after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0-#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3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50000"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0-#ppt_w/2"/>
                                          </p:val>
                                        </p:tav>
                                        <p:tav tm="100000">
                                          <p:val>
                                            <p:strVal val="#ppt_x"/>
                                          </p:val>
                                        </p:tav>
                                      </p:tavLst>
                                    </p:anim>
                                    <p:anim calcmode="lin" valueType="num">
                                      <p:cBhvr additive="base">
                                        <p:cTn id="32" dur="75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decel="50000" fill="hold"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1+#ppt_w/2"/>
                                          </p:val>
                                        </p:tav>
                                        <p:tav tm="100000">
                                          <p:val>
                                            <p:strVal val="#ppt_x"/>
                                          </p:val>
                                        </p:tav>
                                      </p:tavLst>
                                    </p:anim>
                                    <p:anim calcmode="lin" valueType="num">
                                      <p:cBhvr additive="base">
                                        <p:cTn id="36" dur="75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decel="50000" fill="hold" grpId="0" nodeType="withEffect">
                                  <p:stCondLst>
                                    <p:cond delay="3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750" fill="hold"/>
                                        <p:tgtEl>
                                          <p:spTgt spid="10"/>
                                        </p:tgtEl>
                                        <p:attrNameLst>
                                          <p:attrName>ppt_x</p:attrName>
                                        </p:attrNameLst>
                                      </p:cBhvr>
                                      <p:tavLst>
                                        <p:tav tm="0">
                                          <p:val>
                                            <p:strVal val="0-#ppt_w/2"/>
                                          </p:val>
                                        </p:tav>
                                        <p:tav tm="100000">
                                          <p:val>
                                            <p:strVal val="#ppt_x"/>
                                          </p:val>
                                        </p:tav>
                                      </p:tavLst>
                                    </p:anim>
                                    <p:anim calcmode="lin" valueType="num">
                                      <p:cBhvr additive="base">
                                        <p:cTn id="40" dur="750" fill="hold"/>
                                        <p:tgtEl>
                                          <p:spTgt spid="10"/>
                                        </p:tgtEl>
                                        <p:attrNameLst>
                                          <p:attrName>ppt_y</p:attrName>
                                        </p:attrNameLst>
                                      </p:cBhvr>
                                      <p:tavLst>
                                        <p:tav tm="0">
                                          <p:val>
                                            <p:strVal val="#ppt_y"/>
                                          </p:val>
                                        </p:tav>
                                        <p:tav tm="100000">
                                          <p:val>
                                            <p:strVal val="#ppt_y"/>
                                          </p:val>
                                        </p:tav>
                                      </p:tavLst>
                                    </p:anim>
                                  </p:childTnLst>
                                </p:cTn>
                              </p:par>
                            </p:childTnLst>
                          </p:cTn>
                        </p:par>
                        <p:par>
                          <p:cTn id="41" fill="hold">
                            <p:stCondLst>
                              <p:cond delay="2050"/>
                            </p:stCondLst>
                            <p:childTnLst>
                              <p:par>
                                <p:cTn id="42" presetID="22" presetClass="exit" presetSubtype="2" fill="hold" nodeType="afterEffect">
                                  <p:stCondLst>
                                    <p:cond delay="5000"/>
                                  </p:stCondLst>
                                  <p:childTnLst>
                                    <p:animEffect transition="out" filter="wipe(right)">
                                      <p:cBhvr>
                                        <p:cTn id="43" dur="250"/>
                                        <p:tgtEl>
                                          <p:spTgt spid="39"/>
                                        </p:tgtEl>
                                      </p:cBhvr>
                                    </p:animEffect>
                                    <p:set>
                                      <p:cBhvr>
                                        <p:cTn id="44" dur="1" fill="hold">
                                          <p:stCondLst>
                                            <p:cond delay="249"/>
                                          </p:stCondLst>
                                        </p:cTn>
                                        <p:tgtEl>
                                          <p:spTgt spid="39"/>
                                        </p:tgtEl>
                                        <p:attrNameLst>
                                          <p:attrName>style.visibility</p:attrName>
                                        </p:attrNameLst>
                                      </p:cBhvr>
                                      <p:to>
                                        <p:strVal val="hidden"/>
                                      </p:to>
                                    </p:set>
                                  </p:childTnLst>
                                </p:cTn>
                              </p:par>
                            </p:childTnLst>
                          </p:cTn>
                        </p:par>
                        <p:par>
                          <p:cTn id="45" fill="hold">
                            <p:stCondLst>
                              <p:cond delay="7300"/>
                            </p:stCondLst>
                            <p:childTnLst>
                              <p:par>
                                <p:cTn id="46" presetID="22" presetClass="exit" presetSubtype="1" fill="hold" nodeType="afterEffect">
                                  <p:stCondLst>
                                    <p:cond delay="0"/>
                                  </p:stCondLst>
                                  <p:childTnLst>
                                    <p:animEffect transition="out" filter="wipe(up)">
                                      <p:cBhvr>
                                        <p:cTn id="47" dur="250"/>
                                        <p:tgtEl>
                                          <p:spTgt spid="21"/>
                                        </p:tgtEl>
                                      </p:cBhvr>
                                    </p:animEffect>
                                    <p:set>
                                      <p:cBhvr>
                                        <p:cTn id="48" dur="1" fill="hold">
                                          <p:stCondLst>
                                            <p:cond delay="249"/>
                                          </p:stCondLst>
                                        </p:cTn>
                                        <p:tgtEl>
                                          <p:spTgt spid="21"/>
                                        </p:tgtEl>
                                        <p:attrNameLst>
                                          <p:attrName>style.visibility</p:attrName>
                                        </p:attrNameLst>
                                      </p:cBhvr>
                                      <p:to>
                                        <p:strVal val="hidden"/>
                                      </p:to>
                                    </p:set>
                                  </p:childTnLst>
                                </p:cTn>
                              </p:par>
                            </p:childTnLst>
                          </p:cTn>
                        </p:par>
                        <p:par>
                          <p:cTn id="49" fill="hold">
                            <p:stCondLst>
                              <p:cond delay="7550"/>
                            </p:stCondLst>
                            <p:childTnLst>
                              <p:par>
                                <p:cTn id="50" presetID="22" presetClass="exit" presetSubtype="8" fill="hold" nodeType="afterEffect">
                                  <p:stCondLst>
                                    <p:cond delay="0"/>
                                  </p:stCondLst>
                                  <p:childTnLst>
                                    <p:animEffect transition="out" filter="wipe(left)">
                                      <p:cBhvr>
                                        <p:cTn id="51" dur="250"/>
                                        <p:tgtEl>
                                          <p:spTgt spid="34"/>
                                        </p:tgtEl>
                                      </p:cBhvr>
                                    </p:animEffect>
                                    <p:set>
                                      <p:cBhvr>
                                        <p:cTn id="52" dur="1" fill="hold">
                                          <p:stCondLst>
                                            <p:cond delay="249"/>
                                          </p:stCondLst>
                                        </p:cTn>
                                        <p:tgtEl>
                                          <p:spTgt spid="34"/>
                                        </p:tgtEl>
                                        <p:attrNameLst>
                                          <p:attrName>style.visibility</p:attrName>
                                        </p:attrNameLst>
                                      </p:cBhvr>
                                      <p:to>
                                        <p:strVal val="hidden"/>
                                      </p:to>
                                    </p:set>
                                  </p:childTnLst>
                                </p:cTn>
                              </p:par>
                            </p:childTnLst>
                          </p:cTn>
                        </p:par>
                        <p:par>
                          <p:cTn id="53" fill="hold">
                            <p:stCondLst>
                              <p:cond delay="7800"/>
                            </p:stCondLst>
                            <p:childTnLst>
                              <p:par>
                                <p:cTn id="54" presetID="22" presetClass="exit" presetSubtype="4" fill="hold" nodeType="afterEffect">
                                  <p:stCondLst>
                                    <p:cond delay="0"/>
                                  </p:stCondLst>
                                  <p:childTnLst>
                                    <p:animEffect transition="out" filter="wipe(down)">
                                      <p:cBhvr>
                                        <p:cTn id="55" dur="250"/>
                                        <p:tgtEl>
                                          <p:spTgt spid="37"/>
                                        </p:tgtEl>
                                      </p:cBhvr>
                                    </p:animEffect>
                                    <p:set>
                                      <p:cBhvr>
                                        <p:cTn id="56" dur="1" fill="hold">
                                          <p:stCondLst>
                                            <p:cond delay="249"/>
                                          </p:stCondLst>
                                        </p:cTn>
                                        <p:tgtEl>
                                          <p:spTgt spid="37"/>
                                        </p:tgtEl>
                                        <p:attrNameLst>
                                          <p:attrName>style.visibility</p:attrName>
                                        </p:attrNameLst>
                                      </p:cBhvr>
                                      <p:to>
                                        <p:strVal val="hidden"/>
                                      </p:to>
                                    </p:set>
                                  </p:childTnLst>
                                </p:cTn>
                              </p:par>
                              <p:par>
                                <p:cTn id="57" presetID="2" presetClass="exit" presetSubtype="2" accel="50000" fill="hold" grpId="1" nodeType="withEffect">
                                  <p:stCondLst>
                                    <p:cond delay="0"/>
                                  </p:stCondLst>
                                  <p:childTnLst>
                                    <p:anim calcmode="lin" valueType="num">
                                      <p:cBhvr additive="base">
                                        <p:cTn id="58" dur="750"/>
                                        <p:tgtEl>
                                          <p:spTgt spid="16"/>
                                        </p:tgtEl>
                                        <p:attrNameLst>
                                          <p:attrName>ppt_x</p:attrName>
                                        </p:attrNameLst>
                                      </p:cBhvr>
                                      <p:tavLst>
                                        <p:tav tm="0">
                                          <p:val>
                                            <p:strVal val="ppt_x"/>
                                          </p:val>
                                        </p:tav>
                                        <p:tav tm="100000">
                                          <p:val>
                                            <p:strVal val="1+ppt_w/2"/>
                                          </p:val>
                                        </p:tav>
                                      </p:tavLst>
                                    </p:anim>
                                    <p:anim calcmode="lin" valueType="num">
                                      <p:cBhvr additive="base">
                                        <p:cTn id="59" dur="750"/>
                                        <p:tgtEl>
                                          <p:spTgt spid="16"/>
                                        </p:tgtEl>
                                        <p:attrNameLst>
                                          <p:attrName>ppt_y</p:attrName>
                                        </p:attrNameLst>
                                      </p:cBhvr>
                                      <p:tavLst>
                                        <p:tav tm="0">
                                          <p:val>
                                            <p:strVal val="ppt_y"/>
                                          </p:val>
                                        </p:tav>
                                        <p:tav tm="100000">
                                          <p:val>
                                            <p:strVal val="ppt_y"/>
                                          </p:val>
                                        </p:tav>
                                      </p:tavLst>
                                    </p:anim>
                                    <p:set>
                                      <p:cBhvr>
                                        <p:cTn id="60" dur="1" fill="hold">
                                          <p:stCondLst>
                                            <p:cond delay="749"/>
                                          </p:stCondLst>
                                        </p:cTn>
                                        <p:tgtEl>
                                          <p:spTgt spid="16"/>
                                        </p:tgtEl>
                                        <p:attrNameLst>
                                          <p:attrName>style.visibility</p:attrName>
                                        </p:attrNameLst>
                                      </p:cBhvr>
                                      <p:to>
                                        <p:strVal val="hidden"/>
                                      </p:to>
                                    </p:set>
                                  </p:childTnLst>
                                </p:cTn>
                              </p:par>
                              <p:par>
                                <p:cTn id="61" presetID="2" presetClass="exit" presetSubtype="8" accel="50000" fill="hold" nodeType="withEffect">
                                  <p:stCondLst>
                                    <p:cond delay="0"/>
                                  </p:stCondLst>
                                  <p:childTnLst>
                                    <p:anim calcmode="lin" valueType="num">
                                      <p:cBhvr additive="base">
                                        <p:cTn id="62" dur="750"/>
                                        <p:tgtEl>
                                          <p:spTgt spid="19"/>
                                        </p:tgtEl>
                                        <p:attrNameLst>
                                          <p:attrName>ppt_x</p:attrName>
                                        </p:attrNameLst>
                                      </p:cBhvr>
                                      <p:tavLst>
                                        <p:tav tm="0">
                                          <p:val>
                                            <p:strVal val="ppt_x"/>
                                          </p:val>
                                        </p:tav>
                                        <p:tav tm="100000">
                                          <p:val>
                                            <p:strVal val="0-ppt_w/2"/>
                                          </p:val>
                                        </p:tav>
                                      </p:tavLst>
                                    </p:anim>
                                    <p:anim calcmode="lin" valueType="num">
                                      <p:cBhvr additive="base">
                                        <p:cTn id="63" dur="750"/>
                                        <p:tgtEl>
                                          <p:spTgt spid="19"/>
                                        </p:tgtEl>
                                        <p:attrNameLst>
                                          <p:attrName>ppt_y</p:attrName>
                                        </p:attrNameLst>
                                      </p:cBhvr>
                                      <p:tavLst>
                                        <p:tav tm="0">
                                          <p:val>
                                            <p:strVal val="ppt_y"/>
                                          </p:val>
                                        </p:tav>
                                        <p:tav tm="100000">
                                          <p:val>
                                            <p:strVal val="ppt_y"/>
                                          </p:val>
                                        </p:tav>
                                      </p:tavLst>
                                    </p:anim>
                                    <p:set>
                                      <p:cBhvr>
                                        <p:cTn id="64" dur="1" fill="hold">
                                          <p:stCondLst>
                                            <p:cond delay="749"/>
                                          </p:stCondLst>
                                        </p:cTn>
                                        <p:tgtEl>
                                          <p:spTgt spid="19"/>
                                        </p:tgtEl>
                                        <p:attrNameLst>
                                          <p:attrName>style.visibility</p:attrName>
                                        </p:attrNameLst>
                                      </p:cBhvr>
                                      <p:to>
                                        <p:strVal val="hidden"/>
                                      </p:to>
                                    </p:set>
                                  </p:childTnLst>
                                </p:cTn>
                              </p:par>
                              <p:par>
                                <p:cTn id="65" presetID="2" presetClass="exit" presetSubtype="2" accel="50000" fill="hold" grpId="1" nodeType="withEffect">
                                  <p:stCondLst>
                                    <p:cond delay="0"/>
                                  </p:stCondLst>
                                  <p:childTnLst>
                                    <p:anim calcmode="lin" valueType="num">
                                      <p:cBhvr additive="base">
                                        <p:cTn id="66" dur="750"/>
                                        <p:tgtEl>
                                          <p:spTgt spid="15"/>
                                        </p:tgtEl>
                                        <p:attrNameLst>
                                          <p:attrName>ppt_x</p:attrName>
                                        </p:attrNameLst>
                                      </p:cBhvr>
                                      <p:tavLst>
                                        <p:tav tm="0">
                                          <p:val>
                                            <p:strVal val="ppt_x"/>
                                          </p:val>
                                        </p:tav>
                                        <p:tav tm="100000">
                                          <p:val>
                                            <p:strVal val="1+ppt_w/2"/>
                                          </p:val>
                                        </p:tav>
                                      </p:tavLst>
                                    </p:anim>
                                    <p:anim calcmode="lin" valueType="num">
                                      <p:cBhvr additive="base">
                                        <p:cTn id="67" dur="750"/>
                                        <p:tgtEl>
                                          <p:spTgt spid="15"/>
                                        </p:tgtEl>
                                        <p:attrNameLst>
                                          <p:attrName>ppt_y</p:attrName>
                                        </p:attrNameLst>
                                      </p:cBhvr>
                                      <p:tavLst>
                                        <p:tav tm="0">
                                          <p:val>
                                            <p:strVal val="ppt_y"/>
                                          </p:val>
                                        </p:tav>
                                        <p:tav tm="100000">
                                          <p:val>
                                            <p:strVal val="ppt_y"/>
                                          </p:val>
                                        </p:tav>
                                      </p:tavLst>
                                    </p:anim>
                                    <p:set>
                                      <p:cBhvr>
                                        <p:cTn id="68" dur="1" fill="hold">
                                          <p:stCondLst>
                                            <p:cond delay="749"/>
                                          </p:stCondLst>
                                        </p:cTn>
                                        <p:tgtEl>
                                          <p:spTgt spid="15"/>
                                        </p:tgtEl>
                                        <p:attrNameLst>
                                          <p:attrName>style.visibility</p:attrName>
                                        </p:attrNameLst>
                                      </p:cBhvr>
                                      <p:to>
                                        <p:strVal val="hidden"/>
                                      </p:to>
                                    </p:set>
                                  </p:childTnLst>
                                </p:cTn>
                              </p:par>
                              <p:par>
                                <p:cTn id="69" presetID="2" presetClass="exit" presetSubtype="8" accel="50000" fill="hold" nodeType="withEffect">
                                  <p:stCondLst>
                                    <p:cond delay="0"/>
                                  </p:stCondLst>
                                  <p:childTnLst>
                                    <p:anim calcmode="lin" valueType="num">
                                      <p:cBhvr additive="base">
                                        <p:cTn id="70" dur="750"/>
                                        <p:tgtEl>
                                          <p:spTgt spid="14"/>
                                        </p:tgtEl>
                                        <p:attrNameLst>
                                          <p:attrName>ppt_x</p:attrName>
                                        </p:attrNameLst>
                                      </p:cBhvr>
                                      <p:tavLst>
                                        <p:tav tm="0">
                                          <p:val>
                                            <p:strVal val="ppt_x"/>
                                          </p:val>
                                        </p:tav>
                                        <p:tav tm="100000">
                                          <p:val>
                                            <p:strVal val="0-ppt_w/2"/>
                                          </p:val>
                                        </p:tav>
                                      </p:tavLst>
                                    </p:anim>
                                    <p:anim calcmode="lin" valueType="num">
                                      <p:cBhvr additive="base">
                                        <p:cTn id="71" dur="750"/>
                                        <p:tgtEl>
                                          <p:spTgt spid="14"/>
                                        </p:tgtEl>
                                        <p:attrNameLst>
                                          <p:attrName>ppt_y</p:attrName>
                                        </p:attrNameLst>
                                      </p:cBhvr>
                                      <p:tavLst>
                                        <p:tav tm="0">
                                          <p:val>
                                            <p:strVal val="ppt_y"/>
                                          </p:val>
                                        </p:tav>
                                        <p:tav tm="100000">
                                          <p:val>
                                            <p:strVal val="ppt_y"/>
                                          </p:val>
                                        </p:tav>
                                      </p:tavLst>
                                    </p:anim>
                                    <p:set>
                                      <p:cBhvr>
                                        <p:cTn id="72" dur="1" fill="hold">
                                          <p:stCondLst>
                                            <p:cond delay="749"/>
                                          </p:stCondLst>
                                        </p:cTn>
                                        <p:tgtEl>
                                          <p:spTgt spid="14"/>
                                        </p:tgtEl>
                                        <p:attrNameLst>
                                          <p:attrName>style.visibility</p:attrName>
                                        </p:attrNameLst>
                                      </p:cBhvr>
                                      <p:to>
                                        <p:strVal val="hidden"/>
                                      </p:to>
                                    </p:set>
                                  </p:childTnLst>
                                </p:cTn>
                              </p:par>
                              <p:par>
                                <p:cTn id="73" presetID="2" presetClass="exit" presetSubtype="2" accel="50000" fill="hold" grpId="1" nodeType="withEffect">
                                  <p:stCondLst>
                                    <p:cond delay="0"/>
                                  </p:stCondLst>
                                  <p:childTnLst>
                                    <p:anim calcmode="lin" valueType="num">
                                      <p:cBhvr additive="base">
                                        <p:cTn id="74" dur="750"/>
                                        <p:tgtEl>
                                          <p:spTgt spid="10"/>
                                        </p:tgtEl>
                                        <p:attrNameLst>
                                          <p:attrName>ppt_x</p:attrName>
                                        </p:attrNameLst>
                                      </p:cBhvr>
                                      <p:tavLst>
                                        <p:tav tm="0">
                                          <p:val>
                                            <p:strVal val="ppt_x"/>
                                          </p:val>
                                        </p:tav>
                                        <p:tav tm="100000">
                                          <p:val>
                                            <p:strVal val="1+ppt_w/2"/>
                                          </p:val>
                                        </p:tav>
                                      </p:tavLst>
                                    </p:anim>
                                    <p:anim calcmode="lin" valueType="num">
                                      <p:cBhvr additive="base">
                                        <p:cTn id="75" dur="750"/>
                                        <p:tgtEl>
                                          <p:spTgt spid="10"/>
                                        </p:tgtEl>
                                        <p:attrNameLst>
                                          <p:attrName>ppt_y</p:attrName>
                                        </p:attrNameLst>
                                      </p:cBhvr>
                                      <p:tavLst>
                                        <p:tav tm="0">
                                          <p:val>
                                            <p:strVal val="ppt_y"/>
                                          </p:val>
                                        </p:tav>
                                        <p:tav tm="100000">
                                          <p:val>
                                            <p:strVal val="ppt_y"/>
                                          </p:val>
                                        </p:tav>
                                      </p:tavLst>
                                    </p:anim>
                                    <p:set>
                                      <p:cBhvr>
                                        <p:cTn id="76" dur="1" fill="hold">
                                          <p:stCondLst>
                                            <p:cond delay="7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Stama\Desktop\Parallax stuff\The-Witcher-3-Blood-and-Wine.jpg"/>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12" name="TextBox 11"/>
          <p:cNvSpPr txBox="1"/>
          <p:nvPr/>
        </p:nvSpPr>
        <p:spPr>
          <a:xfrm>
            <a:off x="0" y="4743390"/>
            <a:ext cx="1845377" cy="400110"/>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sz="2000" dirty="0" smtClean="0">
                <a:solidFill>
                  <a:schemeClr val="bg1">
                    <a:lumMod val="95000"/>
                  </a:schemeClr>
                </a:solidFill>
                <a:latin typeface="Lato Black" pitchFamily="34" charset="0"/>
              </a:rPr>
              <a:t>The </a:t>
            </a:r>
            <a:r>
              <a:rPr lang="en-US" sz="2000" dirty="0" err="1" smtClean="0">
                <a:solidFill>
                  <a:schemeClr val="bg1">
                    <a:lumMod val="95000"/>
                  </a:schemeClr>
                </a:solidFill>
                <a:latin typeface="Lato Black" pitchFamily="34" charset="0"/>
              </a:rPr>
              <a:t>Witcher</a:t>
            </a:r>
            <a:r>
              <a:rPr lang="en-US" sz="2000" dirty="0" smtClean="0">
                <a:solidFill>
                  <a:schemeClr val="bg1">
                    <a:lumMod val="95000"/>
                  </a:schemeClr>
                </a:solidFill>
                <a:latin typeface="Lato Black" pitchFamily="34" charset="0"/>
              </a:rPr>
              <a:t> 3</a:t>
            </a:r>
            <a:endParaRPr lang="en-US" sz="2000" dirty="0">
              <a:solidFill>
                <a:schemeClr val="bg1">
                  <a:lumMod val="95000"/>
                </a:schemeClr>
              </a:solidFill>
              <a:latin typeface="Lato Black" pitchFamily="34" charset="0"/>
            </a:endParaRP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Temă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1758</TotalTime>
  <Words>1616</Words>
  <PresentationFormat>On-screen Show (16:9)</PresentationFormat>
  <Paragraphs>155</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Temă Office</vt:lpstr>
      <vt:lpstr>VIDEO GAMES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Stama</dc:creator>
  <cp:lastModifiedBy>Stama</cp:lastModifiedBy>
  <cp:revision>189</cp:revision>
  <dcterms:created xsi:type="dcterms:W3CDTF">2017-10-20T10:35:28Z</dcterms:created>
  <dcterms:modified xsi:type="dcterms:W3CDTF">2018-04-18T11:01:07Z</dcterms:modified>
</cp:coreProperties>
</file>